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66"/>
  </p:notesMasterIdLst>
  <p:sldIdLst>
    <p:sldId id="280" r:id="rId3"/>
    <p:sldId id="506" r:id="rId4"/>
    <p:sldId id="507" r:id="rId5"/>
    <p:sldId id="286" r:id="rId6"/>
    <p:sldId id="508" r:id="rId7"/>
    <p:sldId id="482" r:id="rId8"/>
    <p:sldId id="287" r:id="rId9"/>
    <p:sldId id="476" r:id="rId10"/>
    <p:sldId id="509" r:id="rId11"/>
    <p:sldId id="518" r:id="rId12"/>
    <p:sldId id="519" r:id="rId13"/>
    <p:sldId id="517" r:id="rId14"/>
    <p:sldId id="510" r:id="rId15"/>
    <p:sldId id="479" r:id="rId16"/>
    <p:sldId id="520" r:id="rId17"/>
    <p:sldId id="511" r:id="rId18"/>
    <p:sldId id="478" r:id="rId19"/>
    <p:sldId id="516" r:id="rId20"/>
    <p:sldId id="336" r:id="rId21"/>
    <p:sldId id="504" r:id="rId22"/>
    <p:sldId id="283" r:id="rId23"/>
    <p:sldId id="496" r:id="rId24"/>
    <p:sldId id="497" r:id="rId25"/>
    <p:sldId id="498" r:id="rId26"/>
    <p:sldId id="262" r:id="rId27"/>
    <p:sldId id="499" r:id="rId28"/>
    <p:sldId id="500" r:id="rId29"/>
    <p:sldId id="501" r:id="rId30"/>
    <p:sldId id="484" r:id="rId31"/>
    <p:sldId id="492" r:id="rId32"/>
    <p:sldId id="272" r:id="rId33"/>
    <p:sldId id="525" r:id="rId34"/>
    <p:sldId id="526" r:id="rId35"/>
    <p:sldId id="502" r:id="rId36"/>
    <p:sldId id="530" r:id="rId37"/>
    <p:sldId id="493" r:id="rId38"/>
    <p:sldId id="527" r:id="rId39"/>
    <p:sldId id="266" r:id="rId40"/>
    <p:sldId id="528" r:id="rId41"/>
    <p:sldId id="485" r:id="rId42"/>
    <p:sldId id="270" r:id="rId43"/>
    <p:sldId id="503" r:id="rId44"/>
    <p:sldId id="494" r:id="rId45"/>
    <p:sldId id="263" r:id="rId46"/>
    <p:sldId id="529" r:id="rId47"/>
    <p:sldId id="264" r:id="rId48"/>
    <p:sldId id="495" r:id="rId49"/>
    <p:sldId id="269" r:id="rId50"/>
    <p:sldId id="273" r:id="rId51"/>
    <p:sldId id="274" r:id="rId52"/>
    <p:sldId id="514" r:id="rId53"/>
    <p:sldId id="261" r:id="rId54"/>
    <p:sldId id="265" r:id="rId55"/>
    <p:sldId id="491" r:id="rId56"/>
    <p:sldId id="524" r:id="rId57"/>
    <p:sldId id="282" r:id="rId58"/>
    <p:sldId id="490" r:id="rId59"/>
    <p:sldId id="521" r:id="rId60"/>
    <p:sldId id="523" r:id="rId61"/>
    <p:sldId id="515" r:id="rId62"/>
    <p:sldId id="513" r:id="rId63"/>
    <p:sldId id="480" r:id="rId64"/>
    <p:sldId id="260" r:id="rId65"/>
  </p:sldIdLst>
  <p:sldSz cx="12192000" cy="6858000"/>
  <p:notesSz cx="6858000" cy="9144000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Josefin Sans" pitchFamily="2" charset="0"/>
      <p:regular r:id="rId71"/>
      <p:bold r:id="rId72"/>
      <p:italic r:id="rId73"/>
      <p:boldItalic r:id="rId74"/>
    </p:embeddedFont>
    <p:embeddedFont>
      <p:font typeface="Kanit" panose="020B0604020202020204" charset="-34"/>
      <p:regular r:id="rId75"/>
      <p:bold r:id="rId76"/>
      <p:italic r:id="rId77"/>
      <p:boldItalic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E75"/>
    <a:srgbClr val="FDCB26"/>
    <a:srgbClr val="93A1A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2.fntdata"/><Relationship Id="rId76" Type="http://schemas.openxmlformats.org/officeDocument/2006/relationships/font" Target="fonts/font10.fntdata"/><Relationship Id="rId7" Type="http://schemas.openxmlformats.org/officeDocument/2006/relationships/slide" Target="slides/slide5.xml"/><Relationship Id="rId71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8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6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C24C1-9A19-4140-BD5E-DE2F974E713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81FA1E-FCF6-4582-A20C-DE9F1BF2CB6E}">
      <dgm:prSet phldrT="[Text]" custT="1"/>
      <dgm:spPr/>
      <dgm:t>
        <a:bodyPr/>
        <a:lstStyle/>
        <a:p>
          <a:r>
            <a:rPr lang="en-US" sz="2800" dirty="0"/>
            <a:t>Fast &amp; Cheap Implementation</a:t>
          </a:r>
        </a:p>
      </dgm:t>
    </dgm:pt>
    <dgm:pt modelId="{C9F88AF6-A187-4714-8632-6350D76D781B}" type="parTrans" cxnId="{B565CF97-0190-4081-B876-1D4F164F0D7A}">
      <dgm:prSet/>
      <dgm:spPr/>
      <dgm:t>
        <a:bodyPr/>
        <a:lstStyle/>
        <a:p>
          <a:endParaRPr lang="en-US"/>
        </a:p>
      </dgm:t>
    </dgm:pt>
    <dgm:pt modelId="{7A5B0E7C-7A3A-401C-AA41-3546109C7248}" type="sibTrans" cxnId="{B565CF97-0190-4081-B876-1D4F164F0D7A}">
      <dgm:prSet/>
      <dgm:spPr/>
      <dgm:t>
        <a:bodyPr/>
        <a:lstStyle/>
        <a:p>
          <a:endParaRPr lang="en-US"/>
        </a:p>
      </dgm:t>
    </dgm:pt>
    <dgm:pt modelId="{597710AB-C544-4839-BCB6-5E3CFCB905C3}">
      <dgm:prSet phldrT="[Text]" custT="1"/>
      <dgm:spPr/>
      <dgm:t>
        <a:bodyPr/>
        <a:lstStyle/>
        <a:p>
          <a:r>
            <a:rPr lang="en-US" sz="2800" dirty="0"/>
            <a:t>Easy to Support</a:t>
          </a:r>
        </a:p>
      </dgm:t>
    </dgm:pt>
    <dgm:pt modelId="{B655524E-94E1-402C-8129-2E76E28996B5}" type="parTrans" cxnId="{90EBFC80-2F68-4C32-966F-541D54654C28}">
      <dgm:prSet/>
      <dgm:spPr/>
      <dgm:t>
        <a:bodyPr/>
        <a:lstStyle/>
        <a:p>
          <a:endParaRPr lang="en-US"/>
        </a:p>
      </dgm:t>
    </dgm:pt>
    <dgm:pt modelId="{261455C1-4663-4820-B7FB-1B3EAEB14D3E}" type="sibTrans" cxnId="{90EBFC80-2F68-4C32-966F-541D54654C28}">
      <dgm:prSet/>
      <dgm:spPr/>
      <dgm:t>
        <a:bodyPr/>
        <a:lstStyle/>
        <a:p>
          <a:endParaRPr lang="en-US"/>
        </a:p>
      </dgm:t>
    </dgm:pt>
    <dgm:pt modelId="{9E5BC233-2535-48AF-9923-B668E8CFF6B6}">
      <dgm:prSet phldrT="[Text]" custT="1"/>
      <dgm:spPr/>
      <dgm:t>
        <a:bodyPr/>
        <a:lstStyle/>
        <a:p>
          <a:r>
            <a:rPr lang="en-US" sz="2000" dirty="0"/>
            <a:t>Local &amp; Remote Scheduled &amp; On Demand Execution</a:t>
          </a:r>
        </a:p>
      </dgm:t>
    </dgm:pt>
    <dgm:pt modelId="{3D6B72DA-0686-4CC8-A786-D03A400C7711}" type="parTrans" cxnId="{5476695B-37E5-4F1C-AE3B-9DC8185B256D}">
      <dgm:prSet/>
      <dgm:spPr/>
      <dgm:t>
        <a:bodyPr/>
        <a:lstStyle/>
        <a:p>
          <a:endParaRPr lang="en-US"/>
        </a:p>
      </dgm:t>
    </dgm:pt>
    <dgm:pt modelId="{E9519D8F-7988-486F-8357-3C38E1671FEF}" type="sibTrans" cxnId="{5476695B-37E5-4F1C-AE3B-9DC8185B256D}">
      <dgm:prSet/>
      <dgm:spPr/>
      <dgm:t>
        <a:bodyPr/>
        <a:lstStyle/>
        <a:p>
          <a:endParaRPr lang="en-US"/>
        </a:p>
      </dgm:t>
    </dgm:pt>
    <dgm:pt modelId="{32822CD0-48BA-43B6-94BD-B91B53E87566}">
      <dgm:prSet phldrT="[Text]" custT="1"/>
      <dgm:spPr/>
      <dgm:t>
        <a:bodyPr/>
        <a:lstStyle/>
        <a:p>
          <a:r>
            <a:rPr lang="en-US" sz="2800" dirty="0"/>
            <a:t>Data Access Control at UI Level</a:t>
          </a:r>
        </a:p>
      </dgm:t>
    </dgm:pt>
    <dgm:pt modelId="{3DBA7286-AE92-4C0F-BFA8-47319C823724}" type="parTrans" cxnId="{5CC0270C-FB0E-4F81-AF19-AA7A4C34F491}">
      <dgm:prSet/>
      <dgm:spPr/>
      <dgm:t>
        <a:bodyPr/>
        <a:lstStyle/>
        <a:p>
          <a:endParaRPr lang="en-US"/>
        </a:p>
      </dgm:t>
    </dgm:pt>
    <dgm:pt modelId="{046ADEFD-AFFB-42B0-8425-85875A1B8BCC}" type="sibTrans" cxnId="{5CC0270C-FB0E-4F81-AF19-AA7A4C34F491}">
      <dgm:prSet/>
      <dgm:spPr/>
      <dgm:t>
        <a:bodyPr/>
        <a:lstStyle/>
        <a:p>
          <a:endParaRPr lang="en-US"/>
        </a:p>
      </dgm:t>
    </dgm:pt>
    <dgm:pt modelId="{6E9FC9CC-0D22-413B-BFAE-D1A088BE6B07}">
      <dgm:prSet phldrT="[Text]" custT="1"/>
      <dgm:spPr/>
      <dgm:t>
        <a:bodyPr/>
        <a:lstStyle/>
        <a:p>
          <a:r>
            <a:rPr lang="en-US" sz="2800" dirty="0"/>
            <a:t>Uses Existing IT Systems</a:t>
          </a:r>
        </a:p>
      </dgm:t>
    </dgm:pt>
    <dgm:pt modelId="{2EB43FE2-1362-4A32-96FA-2F5A4A1453C7}" type="parTrans" cxnId="{9711116C-A6EB-418F-BBEC-62398EEF2CF5}">
      <dgm:prSet/>
      <dgm:spPr/>
      <dgm:t>
        <a:bodyPr/>
        <a:lstStyle/>
        <a:p>
          <a:endParaRPr lang="en-US"/>
        </a:p>
      </dgm:t>
    </dgm:pt>
    <dgm:pt modelId="{6FE43908-7FCC-47A5-A5A4-DF251D706D77}" type="sibTrans" cxnId="{9711116C-A6EB-418F-BBEC-62398EEF2CF5}">
      <dgm:prSet/>
      <dgm:spPr/>
      <dgm:t>
        <a:bodyPr/>
        <a:lstStyle/>
        <a:p>
          <a:endParaRPr lang="en-US"/>
        </a:p>
      </dgm:t>
    </dgm:pt>
    <dgm:pt modelId="{08EF9C53-33D5-47CF-850B-55B9398B9C90}" type="pres">
      <dgm:prSet presAssocID="{BFDC24C1-9A19-4140-BD5E-DE2F974E7133}" presName="diagram" presStyleCnt="0">
        <dgm:presLayoutVars>
          <dgm:dir/>
          <dgm:resizeHandles val="exact"/>
        </dgm:presLayoutVars>
      </dgm:prSet>
      <dgm:spPr/>
    </dgm:pt>
    <dgm:pt modelId="{DC859BD1-6A45-4BE8-8703-6B9520D10747}" type="pres">
      <dgm:prSet presAssocID="{0481FA1E-FCF6-4582-A20C-DE9F1BF2CB6E}" presName="node" presStyleLbl="node1" presStyleIdx="0" presStyleCnt="5">
        <dgm:presLayoutVars>
          <dgm:bulletEnabled val="1"/>
        </dgm:presLayoutVars>
      </dgm:prSet>
      <dgm:spPr/>
    </dgm:pt>
    <dgm:pt modelId="{FC576110-414C-4FE4-B3DB-D11E3A268F6F}" type="pres">
      <dgm:prSet presAssocID="{7A5B0E7C-7A3A-401C-AA41-3546109C7248}" presName="sibTrans" presStyleCnt="0"/>
      <dgm:spPr/>
    </dgm:pt>
    <dgm:pt modelId="{A00CD88B-F4AB-4D84-8E21-C5E2F7CF2991}" type="pres">
      <dgm:prSet presAssocID="{597710AB-C544-4839-BCB6-5E3CFCB905C3}" presName="node" presStyleLbl="node1" presStyleIdx="1" presStyleCnt="5">
        <dgm:presLayoutVars>
          <dgm:bulletEnabled val="1"/>
        </dgm:presLayoutVars>
      </dgm:prSet>
      <dgm:spPr/>
    </dgm:pt>
    <dgm:pt modelId="{63E308A5-FD45-42C1-8890-495C1A65FDD7}" type="pres">
      <dgm:prSet presAssocID="{261455C1-4663-4820-B7FB-1B3EAEB14D3E}" presName="sibTrans" presStyleCnt="0"/>
      <dgm:spPr/>
    </dgm:pt>
    <dgm:pt modelId="{41011F5E-0D6A-4CCE-9937-4D04A8B9907A}" type="pres">
      <dgm:prSet presAssocID="{9E5BC233-2535-48AF-9923-B668E8CFF6B6}" presName="node" presStyleLbl="node1" presStyleIdx="2" presStyleCnt="5">
        <dgm:presLayoutVars>
          <dgm:bulletEnabled val="1"/>
        </dgm:presLayoutVars>
      </dgm:prSet>
      <dgm:spPr/>
    </dgm:pt>
    <dgm:pt modelId="{2195803C-7110-4873-8964-0C437647E74A}" type="pres">
      <dgm:prSet presAssocID="{E9519D8F-7988-486F-8357-3C38E1671FEF}" presName="sibTrans" presStyleCnt="0"/>
      <dgm:spPr/>
    </dgm:pt>
    <dgm:pt modelId="{2137CF16-1400-4C07-B2B0-962E88E5F65F}" type="pres">
      <dgm:prSet presAssocID="{32822CD0-48BA-43B6-94BD-B91B53E87566}" presName="node" presStyleLbl="node1" presStyleIdx="3" presStyleCnt="5">
        <dgm:presLayoutVars>
          <dgm:bulletEnabled val="1"/>
        </dgm:presLayoutVars>
      </dgm:prSet>
      <dgm:spPr/>
    </dgm:pt>
    <dgm:pt modelId="{9306C651-7D2F-4CFB-B466-F5C70F835F1A}" type="pres">
      <dgm:prSet presAssocID="{046ADEFD-AFFB-42B0-8425-85875A1B8BCC}" presName="sibTrans" presStyleCnt="0"/>
      <dgm:spPr/>
    </dgm:pt>
    <dgm:pt modelId="{F0255510-B88E-461E-8892-B58132144919}" type="pres">
      <dgm:prSet presAssocID="{6E9FC9CC-0D22-413B-BFAE-D1A088BE6B07}" presName="node" presStyleLbl="node1" presStyleIdx="4" presStyleCnt="5">
        <dgm:presLayoutVars>
          <dgm:bulletEnabled val="1"/>
        </dgm:presLayoutVars>
      </dgm:prSet>
      <dgm:spPr/>
    </dgm:pt>
  </dgm:ptLst>
  <dgm:cxnLst>
    <dgm:cxn modelId="{5CC0270C-FB0E-4F81-AF19-AA7A4C34F491}" srcId="{BFDC24C1-9A19-4140-BD5E-DE2F974E7133}" destId="{32822CD0-48BA-43B6-94BD-B91B53E87566}" srcOrd="3" destOrd="0" parTransId="{3DBA7286-AE92-4C0F-BFA8-47319C823724}" sibTransId="{046ADEFD-AFFB-42B0-8425-85875A1B8BCC}"/>
    <dgm:cxn modelId="{FA303F18-232C-46D2-969A-44A6301D2187}" type="presOf" srcId="{32822CD0-48BA-43B6-94BD-B91B53E87566}" destId="{2137CF16-1400-4C07-B2B0-962E88E5F65F}" srcOrd="0" destOrd="0" presId="urn:microsoft.com/office/officeart/2005/8/layout/default"/>
    <dgm:cxn modelId="{5476695B-37E5-4F1C-AE3B-9DC8185B256D}" srcId="{BFDC24C1-9A19-4140-BD5E-DE2F974E7133}" destId="{9E5BC233-2535-48AF-9923-B668E8CFF6B6}" srcOrd="2" destOrd="0" parTransId="{3D6B72DA-0686-4CC8-A786-D03A400C7711}" sibTransId="{E9519D8F-7988-486F-8357-3C38E1671FEF}"/>
    <dgm:cxn modelId="{C7B12641-565C-4488-AD58-82C300AB0764}" type="presOf" srcId="{6E9FC9CC-0D22-413B-BFAE-D1A088BE6B07}" destId="{F0255510-B88E-461E-8892-B58132144919}" srcOrd="0" destOrd="0" presId="urn:microsoft.com/office/officeart/2005/8/layout/default"/>
    <dgm:cxn modelId="{9711116C-A6EB-418F-BBEC-62398EEF2CF5}" srcId="{BFDC24C1-9A19-4140-BD5E-DE2F974E7133}" destId="{6E9FC9CC-0D22-413B-BFAE-D1A088BE6B07}" srcOrd="4" destOrd="0" parTransId="{2EB43FE2-1362-4A32-96FA-2F5A4A1453C7}" sibTransId="{6FE43908-7FCC-47A5-A5A4-DF251D706D77}"/>
    <dgm:cxn modelId="{90EBFC80-2F68-4C32-966F-541D54654C28}" srcId="{BFDC24C1-9A19-4140-BD5E-DE2F974E7133}" destId="{597710AB-C544-4839-BCB6-5E3CFCB905C3}" srcOrd="1" destOrd="0" parTransId="{B655524E-94E1-402C-8129-2E76E28996B5}" sibTransId="{261455C1-4663-4820-B7FB-1B3EAEB14D3E}"/>
    <dgm:cxn modelId="{B565CF97-0190-4081-B876-1D4F164F0D7A}" srcId="{BFDC24C1-9A19-4140-BD5E-DE2F974E7133}" destId="{0481FA1E-FCF6-4582-A20C-DE9F1BF2CB6E}" srcOrd="0" destOrd="0" parTransId="{C9F88AF6-A187-4714-8632-6350D76D781B}" sibTransId="{7A5B0E7C-7A3A-401C-AA41-3546109C7248}"/>
    <dgm:cxn modelId="{7C1A0FAB-0B27-4AC4-A2F1-AD216C34565A}" type="presOf" srcId="{0481FA1E-FCF6-4582-A20C-DE9F1BF2CB6E}" destId="{DC859BD1-6A45-4BE8-8703-6B9520D10747}" srcOrd="0" destOrd="0" presId="urn:microsoft.com/office/officeart/2005/8/layout/default"/>
    <dgm:cxn modelId="{54D3A6B0-C988-413A-983B-B8AD08BF61A6}" type="presOf" srcId="{9E5BC233-2535-48AF-9923-B668E8CFF6B6}" destId="{41011F5E-0D6A-4CCE-9937-4D04A8B9907A}" srcOrd="0" destOrd="0" presId="urn:microsoft.com/office/officeart/2005/8/layout/default"/>
    <dgm:cxn modelId="{406DFADF-C89E-4BE2-A189-EDBF608C2B32}" type="presOf" srcId="{BFDC24C1-9A19-4140-BD5E-DE2F974E7133}" destId="{08EF9C53-33D5-47CF-850B-55B9398B9C90}" srcOrd="0" destOrd="0" presId="urn:microsoft.com/office/officeart/2005/8/layout/default"/>
    <dgm:cxn modelId="{4B8F34FA-CE2E-4CB8-9A01-47C86ED63E1E}" type="presOf" srcId="{597710AB-C544-4839-BCB6-5E3CFCB905C3}" destId="{A00CD88B-F4AB-4D84-8E21-C5E2F7CF2991}" srcOrd="0" destOrd="0" presId="urn:microsoft.com/office/officeart/2005/8/layout/default"/>
    <dgm:cxn modelId="{116F2959-0309-4445-9290-136D9FBBC036}" type="presParOf" srcId="{08EF9C53-33D5-47CF-850B-55B9398B9C90}" destId="{DC859BD1-6A45-4BE8-8703-6B9520D10747}" srcOrd="0" destOrd="0" presId="urn:microsoft.com/office/officeart/2005/8/layout/default"/>
    <dgm:cxn modelId="{BA089EBF-95F0-4A42-B75D-77D3EE7DFDCC}" type="presParOf" srcId="{08EF9C53-33D5-47CF-850B-55B9398B9C90}" destId="{FC576110-414C-4FE4-B3DB-D11E3A268F6F}" srcOrd="1" destOrd="0" presId="urn:microsoft.com/office/officeart/2005/8/layout/default"/>
    <dgm:cxn modelId="{2AC697EF-CF19-4FD2-8BEF-FFADBB683EE4}" type="presParOf" srcId="{08EF9C53-33D5-47CF-850B-55B9398B9C90}" destId="{A00CD88B-F4AB-4D84-8E21-C5E2F7CF2991}" srcOrd="2" destOrd="0" presId="urn:microsoft.com/office/officeart/2005/8/layout/default"/>
    <dgm:cxn modelId="{D47CC2BD-3070-458C-AE6D-32F7AAC9B4CE}" type="presParOf" srcId="{08EF9C53-33D5-47CF-850B-55B9398B9C90}" destId="{63E308A5-FD45-42C1-8890-495C1A65FDD7}" srcOrd="3" destOrd="0" presId="urn:microsoft.com/office/officeart/2005/8/layout/default"/>
    <dgm:cxn modelId="{8C45EA5C-CEEE-4CD2-85E9-D78E23433A1F}" type="presParOf" srcId="{08EF9C53-33D5-47CF-850B-55B9398B9C90}" destId="{41011F5E-0D6A-4CCE-9937-4D04A8B9907A}" srcOrd="4" destOrd="0" presId="urn:microsoft.com/office/officeart/2005/8/layout/default"/>
    <dgm:cxn modelId="{95435CE4-8275-4E02-AE5E-31BA00C0DE24}" type="presParOf" srcId="{08EF9C53-33D5-47CF-850B-55B9398B9C90}" destId="{2195803C-7110-4873-8964-0C437647E74A}" srcOrd="5" destOrd="0" presId="urn:microsoft.com/office/officeart/2005/8/layout/default"/>
    <dgm:cxn modelId="{25B59203-436C-4976-83DE-FAA46329B034}" type="presParOf" srcId="{08EF9C53-33D5-47CF-850B-55B9398B9C90}" destId="{2137CF16-1400-4C07-B2B0-962E88E5F65F}" srcOrd="6" destOrd="0" presId="urn:microsoft.com/office/officeart/2005/8/layout/default"/>
    <dgm:cxn modelId="{D32BA949-208E-49A0-B3DC-D8F74FD7C916}" type="presParOf" srcId="{08EF9C53-33D5-47CF-850B-55B9398B9C90}" destId="{9306C651-7D2F-4CFB-B466-F5C70F835F1A}" srcOrd="7" destOrd="0" presId="urn:microsoft.com/office/officeart/2005/8/layout/default"/>
    <dgm:cxn modelId="{7338FD00-96D6-4FBE-B0A5-7FBE9B2657A5}" type="presParOf" srcId="{08EF9C53-33D5-47CF-850B-55B9398B9C90}" destId="{F0255510-B88E-461E-8892-B581321449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59BD1-6A45-4BE8-8703-6B9520D1074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Fast &amp; Cheap Implementation</a:t>
          </a:r>
        </a:p>
      </dsp:txBody>
      <dsp:txXfrm>
        <a:off x="0" y="39687"/>
        <a:ext cx="3286125" cy="1971675"/>
      </dsp:txXfrm>
    </dsp:sp>
    <dsp:sp modelId="{A00CD88B-F4AB-4D84-8E21-C5E2F7CF299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Easy to Support</a:t>
          </a:r>
        </a:p>
      </dsp:txBody>
      <dsp:txXfrm>
        <a:off x="3614737" y="39687"/>
        <a:ext cx="3286125" cy="1971675"/>
      </dsp:txXfrm>
    </dsp:sp>
    <dsp:sp modelId="{41011F5E-0D6A-4CCE-9937-4D04A8B9907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Local &amp; Remote Scheduled &amp; On Demand Execution</a:t>
          </a:r>
        </a:p>
      </dsp:txBody>
      <dsp:txXfrm>
        <a:off x="7229475" y="39687"/>
        <a:ext cx="3286125" cy="1971675"/>
      </dsp:txXfrm>
    </dsp:sp>
    <dsp:sp modelId="{2137CF16-1400-4C07-B2B0-962E88E5F65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Access Control at UI Level</a:t>
          </a:r>
        </a:p>
      </dsp:txBody>
      <dsp:txXfrm>
        <a:off x="1807368" y="2339975"/>
        <a:ext cx="3286125" cy="1971675"/>
      </dsp:txXfrm>
    </dsp:sp>
    <dsp:sp modelId="{F0255510-B88E-461E-8892-B5813214491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Uses Existing IT Systems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6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DF52034-0AD1-4ADC-9D74-2F948A49CB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- </a:t>
            </a:r>
            <a:fld id="{601138BB-ADD0-4EDB-92E3-6AD32B948F19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010140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750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46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2006-2018 </a:t>
            </a:r>
            <a:r>
              <a:rPr lang="en-US" sz="1000" dirty="0" err="1">
                <a:solidFill>
                  <a:srgbClr val="93A1A1"/>
                </a:solidFill>
              </a:rPr>
              <a:t>Inflectra</a:t>
            </a:r>
            <a:r>
              <a:rPr lang="en-US" sz="1000" dirty="0">
                <a:solidFill>
                  <a:srgbClr val="93A1A1"/>
                </a:solidFill>
              </a:rPr>
              <a:t>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  <p:sldLayoutId id="2147483719" r:id="rId25"/>
    <p:sldLayoutId id="2147483720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A008EC-FB14-4115-9393-FEFE826B83E3}"/>
              </a:ext>
            </a:extLst>
          </p:cNvPr>
          <p:cNvSpPr/>
          <p:nvPr/>
        </p:nvSpPr>
        <p:spPr>
          <a:xfrm>
            <a:off x="9969623" y="6096000"/>
            <a:ext cx="2222377" cy="76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9DCDDB-180D-4DE8-A256-8C4BAB1A6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0A2B7-54EE-478A-B65D-7F6703615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811" y="6202404"/>
            <a:ext cx="1004904" cy="54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8B09-0792-4440-9A2F-7F276AD9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Conferences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698312-6D2E-4A0A-9438-99511A98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North America</a:t>
            </a:r>
          </a:p>
          <a:p>
            <a:pPr lvl="1"/>
            <a:r>
              <a:rPr lang="en-US" dirty="0" err="1"/>
              <a:t>STPcon</a:t>
            </a:r>
            <a:r>
              <a:rPr lang="en-US" dirty="0"/>
              <a:t> – Newport Beach, CA</a:t>
            </a:r>
          </a:p>
          <a:p>
            <a:pPr lvl="1"/>
            <a:r>
              <a:rPr lang="en-US" dirty="0"/>
              <a:t>Agile Government – Washington, DC</a:t>
            </a:r>
          </a:p>
          <a:p>
            <a:pPr lvl="1"/>
            <a:r>
              <a:rPr lang="en-US" dirty="0"/>
              <a:t>Agile Testing Days USA, Boston, MA</a:t>
            </a:r>
          </a:p>
          <a:p>
            <a:pPr lvl="1"/>
            <a:r>
              <a:rPr lang="en-US" dirty="0"/>
              <a:t>STAR Canada, Toronto, ON</a:t>
            </a:r>
          </a:p>
          <a:p>
            <a:pPr lvl="1"/>
            <a:r>
              <a:rPr lang="en-US" dirty="0" err="1"/>
              <a:t>STPcon</a:t>
            </a:r>
            <a:r>
              <a:rPr lang="en-US" dirty="0"/>
              <a:t> – Washington, DC</a:t>
            </a:r>
          </a:p>
          <a:p>
            <a:r>
              <a:rPr lang="en-US" dirty="0"/>
              <a:t>Europe</a:t>
            </a:r>
          </a:p>
          <a:p>
            <a:pPr lvl="1"/>
            <a:r>
              <a:rPr lang="en-US" dirty="0"/>
              <a:t>QA Geek Week – Tel Aviv, Israel</a:t>
            </a:r>
          </a:p>
          <a:p>
            <a:pPr lvl="1"/>
            <a:r>
              <a:rPr lang="en-US" dirty="0"/>
              <a:t>Agile Testing Days, Potsdam, Germany</a:t>
            </a:r>
          </a:p>
          <a:p>
            <a:r>
              <a:rPr lang="en-US" dirty="0"/>
              <a:t>Australia Testing Days</a:t>
            </a:r>
          </a:p>
          <a:p>
            <a:pPr lvl="1"/>
            <a:r>
              <a:rPr lang="en-US" dirty="0"/>
              <a:t>Sydney &amp; Melbourne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280005-BF84-498D-9AEB-43625CD9E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438" y="1358932"/>
            <a:ext cx="3644706" cy="1117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8681C3-33E3-425D-BEB9-A74B46415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991" y="2684495"/>
            <a:ext cx="1766410" cy="909739"/>
          </a:xfrm>
          <a:prstGeom prst="rect">
            <a:avLst/>
          </a:prstGeom>
        </p:spPr>
      </p:pic>
      <p:pic>
        <p:nvPicPr>
          <p:cNvPr id="1026" name="Picture 2" descr="Image result for agile testing days">
            <a:extLst>
              <a:ext uri="{FF2B5EF4-FFF2-40B4-BE49-F238E27FC236}">
                <a16:creationId xmlns:a16="http://schemas.microsoft.com/office/drawing/2014/main" id="{74B0C3CC-85D6-45B3-B7FA-C01FA4D88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34" y="3788176"/>
            <a:ext cx="2445798" cy="10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01C2656-F1F9-4621-A2BD-0E7AA2849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59202"/>
              </p:ext>
            </p:extLst>
          </p:nvPr>
        </p:nvGraphicFramePr>
        <p:xfrm>
          <a:off x="8291991" y="5029200"/>
          <a:ext cx="1695388" cy="978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6" imgW="2221920" imgH="1282320" progId="">
                  <p:embed/>
                </p:oleObj>
              </mc:Choice>
              <mc:Fallback>
                <p:oleObj r:id="rId6" imgW="2221920" imgH="1282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91991" y="5029200"/>
                        <a:ext cx="1695388" cy="978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66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8B09-0792-4440-9A2F-7F276AD9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Conferences (Current Plans)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698312-6D2E-4A0A-9438-99511A98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North America</a:t>
            </a:r>
          </a:p>
          <a:p>
            <a:pPr lvl="1"/>
            <a:r>
              <a:rPr lang="en-US" dirty="0" err="1"/>
              <a:t>STPcon</a:t>
            </a:r>
            <a:r>
              <a:rPr lang="en-US" dirty="0"/>
              <a:t> – San Francisco, CA</a:t>
            </a:r>
          </a:p>
          <a:p>
            <a:pPr lvl="1"/>
            <a:r>
              <a:rPr lang="en-US" dirty="0"/>
              <a:t>Agile in Government – Washington, DC</a:t>
            </a:r>
          </a:p>
          <a:p>
            <a:pPr lvl="1"/>
            <a:r>
              <a:rPr lang="en-US" dirty="0"/>
              <a:t>Agile Testing Days USA, Chicago, IL</a:t>
            </a:r>
          </a:p>
          <a:p>
            <a:pPr lvl="1"/>
            <a:r>
              <a:rPr lang="en-US" dirty="0"/>
              <a:t>STAR Canada, Toronto, ON</a:t>
            </a:r>
          </a:p>
          <a:p>
            <a:r>
              <a:rPr lang="en-US" dirty="0">
                <a:solidFill>
                  <a:srgbClr val="FF0000"/>
                </a:solidFill>
              </a:rPr>
              <a:t>Europe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EuroSTAR</a:t>
            </a:r>
            <a:r>
              <a:rPr lang="en-US" dirty="0">
                <a:solidFill>
                  <a:srgbClr val="FF0000"/>
                </a:solidFill>
              </a:rPr>
              <a:t> – Prague, Czechia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Agile Testing Days, Potsdam, Germany</a:t>
            </a:r>
          </a:p>
          <a:p>
            <a:r>
              <a:rPr lang="en-US" dirty="0"/>
              <a:t>Australia Testing Days</a:t>
            </a:r>
          </a:p>
          <a:p>
            <a:pPr lvl="1"/>
            <a:r>
              <a:rPr lang="en-US" dirty="0"/>
              <a:t>Sydney &amp; Melbourne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6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3D7CEC-7D2A-4894-ABA4-BC10BBC42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C8B09-0792-4440-9A2F-7F276AD9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Meetup Sponsorships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ACB78-6617-49B2-836C-5ECBB1A34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Inflectra is happy to sponsor and support local meetup groups, focused on agile, QA, BA topics: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Sponsoring the Knoxville QA meetup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Sponsoring the Bluegrass IIBA association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Sponsoring the New York Test Masters meetups</a:t>
            </a:r>
          </a:p>
          <a:p>
            <a:r>
              <a:rPr lang="en-US" dirty="0">
                <a:solidFill>
                  <a:schemeClr val="bg2"/>
                </a:solidFill>
              </a:rPr>
              <a:t>Let us know you have a group that we can support?</a:t>
            </a:r>
          </a:p>
        </p:txBody>
      </p:sp>
    </p:spTree>
    <p:extLst>
      <p:ext uri="{BB962C8B-B14F-4D97-AF65-F5344CB8AC3E}">
        <p14:creationId xmlns:p14="http://schemas.microsoft.com/office/powerpoint/2010/main" val="189508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Spira</a:t>
            </a:r>
            <a:r>
              <a:rPr lang="en-US" dirty="0"/>
              <a:t> 5.x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0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E500B-D290-4517-B98C-0E1317BC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from </a:t>
            </a:r>
            <a:r>
              <a:rPr lang="en-US" dirty="0" err="1"/>
              <a:t>Spira</a:t>
            </a:r>
            <a:r>
              <a:rPr lang="en-US" dirty="0"/>
              <a:t> 5.0 – 5.4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DE1C5B-64BE-4A07-8FB7-75A303F5E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Interface Changes</a:t>
            </a:r>
          </a:p>
          <a:p>
            <a:r>
              <a:rPr lang="en-US" dirty="0"/>
              <a:t>Updated Graphing</a:t>
            </a:r>
          </a:p>
          <a:p>
            <a:r>
              <a:rPr lang="en-US" dirty="0"/>
              <a:t>Exploratory Testing</a:t>
            </a:r>
          </a:p>
          <a:p>
            <a:r>
              <a:rPr lang="en-US" dirty="0"/>
              <a:t>Test Configurations</a:t>
            </a:r>
          </a:p>
          <a:p>
            <a:r>
              <a:rPr lang="en-US" dirty="0"/>
              <a:t>Program Management</a:t>
            </a:r>
          </a:p>
          <a:p>
            <a:r>
              <a:rPr lang="en-US" dirty="0"/>
              <a:t>Scrum Task Boards</a:t>
            </a:r>
          </a:p>
          <a:p>
            <a:r>
              <a:rPr lang="en-US" dirty="0"/>
              <a:t>Kanban Incident Boards</a:t>
            </a:r>
          </a:p>
        </p:txBody>
      </p:sp>
    </p:spTree>
    <p:extLst>
      <p:ext uri="{BB962C8B-B14F-4D97-AF65-F5344CB8AC3E}">
        <p14:creationId xmlns:p14="http://schemas.microsoft.com/office/powerpoint/2010/main" val="206093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“New” SpiraPlan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3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53F5278-2127-4C22-997A-2B6A4564C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SpiraPlan – The Enterprise Lifecycle Solution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649D2-78E4-49FF-BD67-865024B1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8237"/>
            <a:ext cx="10688515" cy="967765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SpiraPlan is the complete solution to manage your projects and programs:</a:t>
            </a:r>
          </a:p>
          <a:p>
            <a:endParaRPr lang="en-US" sz="20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6DF66DF-8D83-440D-84E2-290D86751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2318239"/>
            <a:ext cx="6115050" cy="3162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</a:rPr>
              <a:t>Agile Program &amp; Portfolio Management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8B66653-09D3-4531-B060-EFF86C58B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3118339"/>
            <a:ext cx="5772150" cy="2324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</a:rPr>
              <a:t>Application Lifecycle Management (ALM)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2B192240-2402-4D6C-BD1C-75F4EFED2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3937489"/>
            <a:ext cx="5429250" cy="9715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&amp; Bug Tracking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CED85496-872C-4617-9B78-41EF1C1B3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4985239"/>
            <a:ext cx="5429250" cy="3429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Source Code Management</a:t>
            </a:r>
          </a:p>
        </p:txBody>
      </p:sp>
    </p:spTree>
    <p:extLst>
      <p:ext uri="{BB962C8B-B14F-4D97-AF65-F5344CB8AC3E}">
        <p14:creationId xmlns:p14="http://schemas.microsoft.com/office/powerpoint/2010/main" val="2950611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F120-7569-464C-8E3F-2442A270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SpiraPlan – Enterprise Agile Planning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31918-1134-427E-8F1B-F9E8EAA670D6}"/>
              </a:ext>
            </a:extLst>
          </p:cNvPr>
          <p:cNvSpPr/>
          <p:nvPr/>
        </p:nvSpPr>
        <p:spPr>
          <a:xfrm>
            <a:off x="2059619" y="3470031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Brainstorming &amp; Idea Discovery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DFB8E-B561-4B66-98D8-A77E3ACD47DE}"/>
              </a:ext>
            </a:extLst>
          </p:cNvPr>
          <p:cNvSpPr/>
          <p:nvPr/>
        </p:nvSpPr>
        <p:spPr>
          <a:xfrm>
            <a:off x="4993319" y="4536831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Software Testing &amp; Quality Assurance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0D5E2-EFAF-4677-B7A9-1690C5F58E92}"/>
              </a:ext>
            </a:extLst>
          </p:cNvPr>
          <p:cNvSpPr/>
          <p:nvPr/>
        </p:nvSpPr>
        <p:spPr>
          <a:xfrm>
            <a:off x="4955219" y="3470031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Software Development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DFBBB-040E-4E6A-BBF9-D644D2416B9B}"/>
              </a:ext>
            </a:extLst>
          </p:cNvPr>
          <p:cNvSpPr/>
          <p:nvPr/>
        </p:nvSpPr>
        <p:spPr>
          <a:xfrm>
            <a:off x="8003219" y="3470031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Operations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73E0A-A578-4444-BB56-9C3F123E35D9}"/>
              </a:ext>
            </a:extLst>
          </p:cNvPr>
          <p:cNvSpPr/>
          <p:nvPr/>
        </p:nvSpPr>
        <p:spPr>
          <a:xfrm>
            <a:off x="8003219" y="4536831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Support &amp; Maintenance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8A4ACB-CB23-41AC-B788-6B5F494A25BB}"/>
              </a:ext>
            </a:extLst>
          </p:cNvPr>
          <p:cNvSpPr/>
          <p:nvPr/>
        </p:nvSpPr>
        <p:spPr>
          <a:xfrm>
            <a:off x="2059619" y="2784231"/>
            <a:ext cx="8077200" cy="4572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0DA0A5-8214-49F1-89C7-420F032A5CC7}"/>
              </a:ext>
            </a:extLst>
          </p:cNvPr>
          <p:cNvSpPr/>
          <p:nvPr/>
        </p:nvSpPr>
        <p:spPr>
          <a:xfrm>
            <a:off x="2059619" y="4536831"/>
            <a:ext cx="2133600" cy="9144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Requirements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4B8E77-C976-4BE8-88D1-FD5470BEB697}"/>
              </a:ext>
            </a:extLst>
          </p:cNvPr>
          <p:cNvSpPr/>
          <p:nvPr/>
        </p:nvSpPr>
        <p:spPr>
          <a:xfrm>
            <a:off x="2059619" y="2174631"/>
            <a:ext cx="8077200" cy="4572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Program &amp; Portfolio Management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42CF68-16CE-4533-AB35-5F0E844F781F}"/>
              </a:ext>
            </a:extLst>
          </p:cNvPr>
          <p:cNvSpPr/>
          <p:nvPr/>
        </p:nvSpPr>
        <p:spPr>
          <a:xfrm>
            <a:off x="2085019" y="5679831"/>
            <a:ext cx="8077200" cy="4572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Collaboration and Communication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8147E-636A-4401-8F5A-239E8045707F}"/>
              </a:ext>
            </a:extLst>
          </p:cNvPr>
          <p:cNvSpPr/>
          <p:nvPr/>
        </p:nvSpPr>
        <p:spPr>
          <a:xfrm>
            <a:off x="2057400" y="1565031"/>
            <a:ext cx="8077200" cy="457200"/>
          </a:xfrm>
          <a:prstGeom prst="rect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Enterprise 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403841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PTA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3216-A375-49C2-A36D-83C4B467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Partnership with PTA &amp; DATIS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0302C-7258-4F8D-93D6-D7A06D0B4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2010 - Started with a call - Dennis Haßlöcher and Adam</a:t>
            </a:r>
          </a:p>
          <a:p>
            <a:r>
              <a:rPr lang="en-US" dirty="0"/>
              <a:t>2011 – Partnership between PTA and Inflectra Signed</a:t>
            </a:r>
          </a:p>
          <a:p>
            <a:r>
              <a:rPr lang="en-US" dirty="0"/>
              <a:t>2016 – DATIS Hosting for EU Customers</a:t>
            </a:r>
          </a:p>
          <a:p>
            <a:r>
              <a:rPr lang="en-US" dirty="0"/>
              <a:t>2017 – Inflectra User Summit in Mannheim</a:t>
            </a:r>
          </a:p>
          <a:p>
            <a:r>
              <a:rPr lang="en-US" dirty="0"/>
              <a:t>2018 - Inflectra.de created, supported by DATIS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8D133-D1FA-4C7C-BF15-D82576724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915300"/>
            <a:ext cx="32385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2B82D-1836-46EA-9629-CDD989402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4" y="4810524"/>
            <a:ext cx="1638300" cy="895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8CCD9-2EFB-498C-96F5-060D7059A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13" y="4543231"/>
            <a:ext cx="3636604" cy="12346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EC785B-BD29-4C65-8270-93F732BD6DD8}"/>
              </a:ext>
            </a:extLst>
          </p:cNvPr>
          <p:cNvSpPr txBox="1"/>
          <p:nvPr/>
        </p:nvSpPr>
        <p:spPr>
          <a:xfrm>
            <a:off x="3404358" y="4917918"/>
            <a:ext cx="37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F9CB6-20E5-49A0-AE21-80660BFEB097}"/>
              </a:ext>
            </a:extLst>
          </p:cNvPr>
          <p:cNvSpPr txBox="1"/>
          <p:nvPr/>
        </p:nvSpPr>
        <p:spPr>
          <a:xfrm>
            <a:off x="7516208" y="4919396"/>
            <a:ext cx="37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6720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Josefin Sans" pitchFamily="2" charset="0"/>
              </a:rPr>
              <a:t>12:30 - Introduction</a:t>
            </a:r>
          </a:p>
          <a:p>
            <a:r>
              <a:rPr lang="en-US" sz="2400" dirty="0">
                <a:latin typeface="Josefin Sans" pitchFamily="2" charset="0"/>
              </a:rPr>
              <a:t>12:45 - Company News</a:t>
            </a:r>
          </a:p>
          <a:p>
            <a:r>
              <a:rPr lang="en-US" sz="2400" dirty="0">
                <a:latin typeface="Josefin Sans" pitchFamily="2" charset="0"/>
              </a:rPr>
              <a:t>13:00 - </a:t>
            </a:r>
            <a:r>
              <a:rPr lang="en-US" sz="2400" dirty="0" err="1">
                <a:latin typeface="Josefin Sans" pitchFamily="2" charset="0"/>
              </a:rPr>
              <a:t>Spira</a:t>
            </a:r>
            <a:r>
              <a:rPr lang="en-US" sz="2400" dirty="0">
                <a:latin typeface="Josefin Sans" pitchFamily="2" charset="0"/>
              </a:rPr>
              <a:t> 5.4 Updates</a:t>
            </a:r>
          </a:p>
          <a:p>
            <a:r>
              <a:rPr lang="en-US" sz="2400" dirty="0">
                <a:solidFill>
                  <a:srgbClr val="FFFFFF"/>
                </a:solidFill>
                <a:latin typeface="Josefin Sans" pitchFamily="2" charset="0"/>
              </a:rPr>
              <a:t>13:30 – Break</a:t>
            </a:r>
          </a:p>
          <a:p>
            <a:r>
              <a:rPr lang="en-US" sz="2400" dirty="0">
                <a:solidFill>
                  <a:srgbClr val="FDCB26"/>
                </a:solidFill>
                <a:latin typeface="Josefin Sans" pitchFamily="2" charset="0"/>
              </a:rPr>
              <a:t>13:45 – PTA Presentation</a:t>
            </a:r>
          </a:p>
          <a:p>
            <a:r>
              <a:rPr lang="en-US" sz="2400" dirty="0">
                <a:latin typeface="Josefin Sans" pitchFamily="2" charset="0"/>
              </a:rPr>
              <a:t>14:00 - </a:t>
            </a:r>
            <a:r>
              <a:rPr lang="en-US" sz="2400" dirty="0" err="1">
                <a:latin typeface="Josefin Sans" pitchFamily="2" charset="0"/>
              </a:rPr>
              <a:t>Spira</a:t>
            </a:r>
            <a:r>
              <a:rPr lang="en-US" sz="2400" dirty="0">
                <a:latin typeface="Josefin Sans" pitchFamily="2" charset="0"/>
              </a:rPr>
              <a:t> 6 Roadmap</a:t>
            </a:r>
          </a:p>
          <a:p>
            <a:r>
              <a:rPr lang="en-US" sz="2400" dirty="0">
                <a:solidFill>
                  <a:srgbClr val="FFFFFF"/>
                </a:solidFill>
                <a:latin typeface="Josefin Sans" pitchFamily="2" charset="0"/>
              </a:rPr>
              <a:t>14:45 – Break</a:t>
            </a:r>
          </a:p>
          <a:p>
            <a:r>
              <a:rPr lang="en-US" sz="2400" dirty="0">
                <a:latin typeface="Josefin Sans" pitchFamily="2" charset="0"/>
              </a:rPr>
              <a:t>15:00 - Rapise Showcase</a:t>
            </a:r>
          </a:p>
          <a:p>
            <a:r>
              <a:rPr lang="en-US" sz="2400" dirty="0">
                <a:latin typeface="Josefin Sans" pitchFamily="2" charset="0"/>
              </a:rPr>
              <a:t>15:30 - </a:t>
            </a:r>
            <a:r>
              <a:rPr lang="en-US" sz="2400" dirty="0" err="1">
                <a:latin typeface="Josefin Sans" pitchFamily="2" charset="0"/>
              </a:rPr>
              <a:t>KronoDesk</a:t>
            </a:r>
            <a:r>
              <a:rPr lang="en-US" sz="2400" dirty="0">
                <a:latin typeface="Josefin Sans" pitchFamily="2" charset="0"/>
              </a:rPr>
              <a:t> 3.0</a:t>
            </a:r>
          </a:p>
          <a:p>
            <a:r>
              <a:rPr lang="en-US" sz="2400" dirty="0">
                <a:solidFill>
                  <a:srgbClr val="FFFFFF"/>
                </a:solidFill>
                <a:latin typeface="Josefin Sans" pitchFamily="2" charset="0"/>
              </a:rPr>
              <a:t>15:45 - Q&amp;A</a:t>
            </a:r>
          </a:p>
        </p:txBody>
      </p:sp>
    </p:spTree>
    <p:extLst>
      <p:ext uri="{BB962C8B-B14F-4D97-AF65-F5344CB8AC3E}">
        <p14:creationId xmlns:p14="http://schemas.microsoft.com/office/powerpoint/2010/main" val="2136169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7D3A-9499-4897-B949-1BB29465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</a:t>
            </a:r>
            <a:r>
              <a:rPr lang="en-US" dirty="0"/>
              <a:t> 6 Roadmap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7C82B-3E2D-4E88-B371-736FB37DD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BF517-A179-44BD-90F3-AAE5B2062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44" y="1682750"/>
            <a:ext cx="3095038" cy="1136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13788-A4DB-4161-B9BD-E9C06848F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07" y="244878"/>
            <a:ext cx="3483563" cy="14235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47DEE-9DA2-4CDB-8BBB-29541A0278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07" y="2948550"/>
            <a:ext cx="2646875" cy="113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79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SpiraPlan 6.0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Templates, Risk Management, Document Workflows</a:t>
            </a:r>
          </a:p>
        </p:txBody>
      </p:sp>
    </p:spTree>
    <p:extLst>
      <p:ext uri="{BB962C8B-B14F-4D97-AF65-F5344CB8AC3E}">
        <p14:creationId xmlns:p14="http://schemas.microsoft.com/office/powerpoint/2010/main" val="1645881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6A4DE-3037-486D-BCBA-AEB2A135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Navigation &amp; UI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FCF43-30A7-41A7-878C-9A71875E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24" y="1598362"/>
            <a:ext cx="8397996" cy="4296411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234382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6A4DE-3037-486D-BCBA-AEB2A135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Navigation &amp; UI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FCF43-30A7-41A7-878C-9A71875E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24" y="1598362"/>
            <a:ext cx="8397996" cy="4296411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2985141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A08E-210A-4F69-813C-9583ED3A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Navigation &amp; 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4B085-9312-4585-8024-872E1B05B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18" y="1835952"/>
            <a:ext cx="7874493" cy="4294020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2848186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AFAA-5657-4DC1-B623-E2F36896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5F7EC-3C4F-4B4B-A38B-4CC54CF2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Edit the types and priorities for requirements, test cases, tasks, and releases (like with incidents)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Have multiple projects created from / share the same template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Use that shared template to manage, in one place, the types and priorities of artifacts (including incidents)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Use that shared template to manage the workflows across all its projects, from one central place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Keep process abstracted from the project data</a:t>
            </a:r>
          </a:p>
        </p:txBody>
      </p:sp>
    </p:spTree>
    <p:extLst>
      <p:ext uri="{BB962C8B-B14F-4D97-AF65-F5344CB8AC3E}">
        <p14:creationId xmlns:p14="http://schemas.microsoft.com/office/powerpoint/2010/main" val="2270893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AFAA-5657-4DC1-B623-E2F36896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Templates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6F9FE-4036-4406-98B5-6EB4C8BC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39" y="1768436"/>
            <a:ext cx="10049522" cy="3321128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45932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165E-582A-4396-B5C9-B0E36640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Templates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89A9E-96BF-4B2C-8E06-B9CD05ADD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0978"/>
            <a:ext cx="9948169" cy="4625939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3514443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D66C-0C0E-4DFD-8962-C2ABE910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Workflows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277D5-2677-4141-A2F9-A10C887C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40" y="1440566"/>
            <a:ext cx="9543495" cy="4613975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266551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BE57-9136-4CE9-8C10-7471258E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17C9-A562-45D8-A826-9AD860B88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1008" cy="4351338"/>
          </a:xfrm>
        </p:spPr>
        <p:txBody>
          <a:bodyPr/>
          <a:lstStyle/>
          <a:p>
            <a:r>
              <a:rPr lang="en-US" dirty="0"/>
              <a:t>Project Level Risk Management</a:t>
            </a:r>
          </a:p>
          <a:p>
            <a:pPr lvl="1"/>
            <a:r>
              <a:rPr lang="en-US" dirty="0"/>
              <a:t>Track Risk Severity &amp; Probability</a:t>
            </a:r>
          </a:p>
          <a:p>
            <a:pPr lvl="1"/>
            <a:endParaRPr lang="en-US" dirty="0"/>
          </a:p>
          <a:p>
            <a:r>
              <a:rPr lang="en-US" dirty="0"/>
              <a:t>Program Level Risk Management</a:t>
            </a:r>
          </a:p>
          <a:p>
            <a:pPr lvl="1"/>
            <a:r>
              <a:rPr lang="en-US" dirty="0"/>
              <a:t>Assign overall risk status to projects and programs</a:t>
            </a:r>
          </a:p>
          <a:p>
            <a:r>
              <a:rPr lang="en-US" dirty="0"/>
              <a:t>Associations</a:t>
            </a:r>
          </a:p>
          <a:p>
            <a:pPr lvl="1"/>
            <a:r>
              <a:rPr lang="en-US" dirty="0"/>
              <a:t>Ability to link Risks to other artifacts, with ‘mitigation’ sub-artifact available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4C93A-17BB-4A21-B7D2-088F5CD8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866" y="2334627"/>
            <a:ext cx="4495238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1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Company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1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SpiraPlan 6.1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 Planning, GANTT Views, </a:t>
            </a:r>
            <a:r>
              <a:rPr lang="en-US" dirty="0" err="1"/>
              <a:t>Roadmapping</a:t>
            </a:r>
            <a:r>
              <a:rPr lang="en-US" dirty="0"/>
              <a:t>, Project &amp; Program Portfolio Management</a:t>
            </a:r>
          </a:p>
        </p:txBody>
      </p:sp>
    </p:spTree>
    <p:extLst>
      <p:ext uri="{BB962C8B-B14F-4D97-AF65-F5344CB8AC3E}">
        <p14:creationId xmlns:p14="http://schemas.microsoft.com/office/powerpoint/2010/main" val="857681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5FDB-424C-4E55-B36C-2DEAB829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&amp; Program Management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34C80-B233-42CA-BA21-84566D405B4D}"/>
              </a:ext>
            </a:extLst>
          </p:cNvPr>
          <p:cNvSpPr/>
          <p:nvPr/>
        </p:nvSpPr>
        <p:spPr>
          <a:xfrm>
            <a:off x="1057275" y="1632745"/>
            <a:ext cx="2571750" cy="733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Enterprise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80483-5E3D-4339-9C29-1E1CDA7BED3D}"/>
              </a:ext>
            </a:extLst>
          </p:cNvPr>
          <p:cNvSpPr/>
          <p:nvPr/>
        </p:nvSpPr>
        <p:spPr>
          <a:xfrm>
            <a:off x="1762125" y="2809875"/>
            <a:ext cx="2571750" cy="7334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Portfolio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5C4099-EAAE-4825-A88E-22DB4A5C8171}"/>
              </a:ext>
            </a:extLst>
          </p:cNvPr>
          <p:cNvSpPr/>
          <p:nvPr/>
        </p:nvSpPr>
        <p:spPr>
          <a:xfrm>
            <a:off x="1762125" y="4781551"/>
            <a:ext cx="2571750" cy="7334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Portfolio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0C5EA7-9255-48CD-A26B-323A2E1C028E}"/>
              </a:ext>
            </a:extLst>
          </p:cNvPr>
          <p:cNvSpPr/>
          <p:nvPr/>
        </p:nvSpPr>
        <p:spPr>
          <a:xfrm>
            <a:off x="5200650" y="2809875"/>
            <a:ext cx="5200650" cy="733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0"/>
            <a:r>
              <a:rPr lang="en-US" dirty="0"/>
              <a:t>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AD5C88-2CE0-43A8-8F69-1840C635E9AE}"/>
              </a:ext>
            </a:extLst>
          </p:cNvPr>
          <p:cNvSpPr/>
          <p:nvPr/>
        </p:nvSpPr>
        <p:spPr>
          <a:xfrm>
            <a:off x="5200650" y="4794250"/>
            <a:ext cx="6210300" cy="733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0"/>
            <a:r>
              <a:rPr lang="en-US" dirty="0"/>
              <a:t>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DBE01-C394-46F0-85E8-9C88C9159676}"/>
              </a:ext>
            </a:extLst>
          </p:cNvPr>
          <p:cNvSpPr/>
          <p:nvPr/>
        </p:nvSpPr>
        <p:spPr>
          <a:xfrm>
            <a:off x="5200650" y="1825625"/>
            <a:ext cx="6210300" cy="733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0"/>
            <a:r>
              <a:rPr lang="en-US" dirty="0"/>
              <a:t>Program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53AA2F-E408-46DE-B01F-C7063BD9B1DF}"/>
              </a:ext>
            </a:extLst>
          </p:cNvPr>
          <p:cNvSpPr/>
          <p:nvPr/>
        </p:nvSpPr>
        <p:spPr>
          <a:xfrm>
            <a:off x="5200650" y="3794125"/>
            <a:ext cx="6210300" cy="733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0"/>
            <a:r>
              <a:rPr lang="en-US" dirty="0"/>
              <a:t>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7DB33E-FD07-4FAC-A78D-854990F4763C}"/>
              </a:ext>
            </a:extLst>
          </p:cNvPr>
          <p:cNvSpPr/>
          <p:nvPr/>
        </p:nvSpPr>
        <p:spPr>
          <a:xfrm>
            <a:off x="5200649" y="5794375"/>
            <a:ext cx="5114925" cy="733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0"/>
            <a:r>
              <a:rPr lang="en-US" dirty="0"/>
              <a:t>Program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A6B0B15-8831-4116-A750-3A0FB72DD497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333875" y="2192338"/>
            <a:ext cx="866775" cy="9842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ACC0FFB-8CBE-4F55-A386-41484F2BD719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333875" y="3176588"/>
            <a:ext cx="866775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446EBAE-EE5A-4170-8843-01FF3BF7C25D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4333875" y="4160838"/>
            <a:ext cx="866775" cy="9874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D255160-57FD-4F32-AED4-954D3ACCE302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>
            <a:off x="4333875" y="5148264"/>
            <a:ext cx="866774" cy="10128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BD5539E-9E0A-4119-9D05-32191DC7522B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333875" y="5148264"/>
            <a:ext cx="866775" cy="126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781141CA-B526-4EB1-8C29-49EAD3B7868F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rot="10800000" flipH="1" flipV="1">
            <a:off x="1057275" y="1999458"/>
            <a:ext cx="704850" cy="1177130"/>
          </a:xfrm>
          <a:prstGeom prst="bentConnector3">
            <a:avLst>
              <a:gd name="adj1" fmla="val -324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78FCB65-E49F-43EF-910A-B0E7D44710A6}"/>
              </a:ext>
            </a:extLst>
          </p:cNvPr>
          <p:cNvCxnSpPr>
            <a:stCxn id="6" idx="1"/>
            <a:endCxn id="8" idx="1"/>
          </p:cNvCxnSpPr>
          <p:nvPr/>
        </p:nvCxnSpPr>
        <p:spPr>
          <a:xfrm rot="10800000" flipH="1" flipV="1">
            <a:off x="1057275" y="1999458"/>
            <a:ext cx="704850" cy="3148806"/>
          </a:xfrm>
          <a:prstGeom prst="bentConnector3">
            <a:avLst>
              <a:gd name="adj1" fmla="val -324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322E755-BAE2-495B-BB2F-F4B410AAC928}"/>
              </a:ext>
            </a:extLst>
          </p:cNvPr>
          <p:cNvSpPr/>
          <p:nvPr/>
        </p:nvSpPr>
        <p:spPr>
          <a:xfrm>
            <a:off x="7953375" y="1918497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312755-5041-48AD-9ADD-106F091DD338}"/>
              </a:ext>
            </a:extLst>
          </p:cNvPr>
          <p:cNvSpPr/>
          <p:nvPr/>
        </p:nvSpPr>
        <p:spPr>
          <a:xfrm>
            <a:off x="9124950" y="1918497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35C6A8-D28A-47DD-ACF4-DD80D77408A0}"/>
              </a:ext>
            </a:extLst>
          </p:cNvPr>
          <p:cNvSpPr/>
          <p:nvPr/>
        </p:nvSpPr>
        <p:spPr>
          <a:xfrm>
            <a:off x="10296525" y="1918497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4D8EFB-FEEA-425A-A4D1-7E5C68F5E334}"/>
              </a:ext>
            </a:extLst>
          </p:cNvPr>
          <p:cNvSpPr/>
          <p:nvPr/>
        </p:nvSpPr>
        <p:spPr>
          <a:xfrm>
            <a:off x="7953375" y="3891361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A1F995-B728-4745-A5BE-D535D7EE9B62}"/>
              </a:ext>
            </a:extLst>
          </p:cNvPr>
          <p:cNvSpPr/>
          <p:nvPr/>
        </p:nvSpPr>
        <p:spPr>
          <a:xfrm>
            <a:off x="9124950" y="3891361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B557261-ACC5-4FFB-9F5D-D2D336111EBE}"/>
              </a:ext>
            </a:extLst>
          </p:cNvPr>
          <p:cNvSpPr/>
          <p:nvPr/>
        </p:nvSpPr>
        <p:spPr>
          <a:xfrm>
            <a:off x="10296525" y="3891361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0A1501-BC62-4661-95C3-8AB6BABDF4DC}"/>
              </a:ext>
            </a:extLst>
          </p:cNvPr>
          <p:cNvSpPr/>
          <p:nvPr/>
        </p:nvSpPr>
        <p:spPr>
          <a:xfrm>
            <a:off x="7953375" y="4891485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7F11F5-A845-4FF6-B1C5-0586A33C520A}"/>
              </a:ext>
            </a:extLst>
          </p:cNvPr>
          <p:cNvSpPr/>
          <p:nvPr/>
        </p:nvSpPr>
        <p:spPr>
          <a:xfrm>
            <a:off x="9124950" y="4891485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5C4741-FAEC-47F2-9125-E9B291EEE3AB}"/>
              </a:ext>
            </a:extLst>
          </p:cNvPr>
          <p:cNvSpPr/>
          <p:nvPr/>
        </p:nvSpPr>
        <p:spPr>
          <a:xfrm>
            <a:off x="10296525" y="4891485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52C0DB0-046D-4F19-94BE-11C52A2C29F4}"/>
              </a:ext>
            </a:extLst>
          </p:cNvPr>
          <p:cNvSpPr/>
          <p:nvPr/>
        </p:nvSpPr>
        <p:spPr>
          <a:xfrm>
            <a:off x="7953375" y="2892828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0B9BBCB-5C70-4D6F-AF70-21BD2EB38EE4}"/>
              </a:ext>
            </a:extLst>
          </p:cNvPr>
          <p:cNvSpPr/>
          <p:nvPr/>
        </p:nvSpPr>
        <p:spPr>
          <a:xfrm>
            <a:off x="9124950" y="2892828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36D3A9C-0DBC-4331-8A2F-D3A2FBB49496}"/>
              </a:ext>
            </a:extLst>
          </p:cNvPr>
          <p:cNvSpPr/>
          <p:nvPr/>
        </p:nvSpPr>
        <p:spPr>
          <a:xfrm>
            <a:off x="7953375" y="5891610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475CF96-39AB-4F6D-94FC-D8B54B3F223A}"/>
              </a:ext>
            </a:extLst>
          </p:cNvPr>
          <p:cNvSpPr/>
          <p:nvPr/>
        </p:nvSpPr>
        <p:spPr>
          <a:xfrm>
            <a:off x="9124950" y="5891610"/>
            <a:ext cx="1009650" cy="5389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411904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466F-9CDB-4FEE-A271-DAFE0B7B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Projects, Programs as Artifacts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F4BE7-6D8A-473F-9064-3D0B0859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 Properties available on:</a:t>
            </a:r>
          </a:p>
          <a:p>
            <a:pPr lvl="1"/>
            <a:r>
              <a:rPr lang="en-US" dirty="0"/>
              <a:t>Users</a:t>
            </a:r>
          </a:p>
          <a:p>
            <a:pPr lvl="1"/>
            <a:r>
              <a:rPr lang="en-US" dirty="0"/>
              <a:t>Projects</a:t>
            </a:r>
          </a:p>
          <a:p>
            <a:pPr lvl="1"/>
            <a:r>
              <a:rPr lang="en-US" dirty="0"/>
              <a:t>Programs</a:t>
            </a:r>
          </a:p>
          <a:p>
            <a:pPr lvl="1"/>
            <a:r>
              <a:rPr lang="en-US" dirty="0"/>
              <a:t>Portfolios</a:t>
            </a:r>
          </a:p>
          <a:p>
            <a:r>
              <a:rPr lang="en-US" dirty="0"/>
              <a:t>Track skills, technologies, other attributes</a:t>
            </a:r>
          </a:p>
          <a:p>
            <a:r>
              <a:rPr lang="en-US" dirty="0"/>
              <a:t>Project “Charter” to store project goals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30311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5FDB-424C-4E55-B36C-2DEAB829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&amp; Progress Across the Portfolio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34C80-B233-42CA-BA21-84566D405B4D}"/>
              </a:ext>
            </a:extLst>
          </p:cNvPr>
          <p:cNvSpPr/>
          <p:nvPr/>
        </p:nvSpPr>
        <p:spPr>
          <a:xfrm>
            <a:off x="1057275" y="1632745"/>
            <a:ext cx="2571750" cy="73342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Enterprise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80483-5E3D-4339-9C29-1E1CDA7BED3D}"/>
              </a:ext>
            </a:extLst>
          </p:cNvPr>
          <p:cNvSpPr/>
          <p:nvPr/>
        </p:nvSpPr>
        <p:spPr>
          <a:xfrm>
            <a:off x="1762125" y="2809875"/>
            <a:ext cx="2571750" cy="73342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Portfolio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5C4099-EAAE-4825-A88E-22DB4A5C8171}"/>
              </a:ext>
            </a:extLst>
          </p:cNvPr>
          <p:cNvSpPr/>
          <p:nvPr/>
        </p:nvSpPr>
        <p:spPr>
          <a:xfrm>
            <a:off x="1762125" y="4781551"/>
            <a:ext cx="2571750" cy="73342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Portfolio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0C5EA7-9255-48CD-A26B-323A2E1C028E}"/>
              </a:ext>
            </a:extLst>
          </p:cNvPr>
          <p:cNvSpPr/>
          <p:nvPr/>
        </p:nvSpPr>
        <p:spPr>
          <a:xfrm>
            <a:off x="5200650" y="2809875"/>
            <a:ext cx="5200650" cy="73342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14400"/>
            <a:r>
              <a:rPr lang="en-US" dirty="0"/>
              <a:t>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AD5C88-2CE0-43A8-8F69-1840C635E9AE}"/>
              </a:ext>
            </a:extLst>
          </p:cNvPr>
          <p:cNvSpPr/>
          <p:nvPr/>
        </p:nvSpPr>
        <p:spPr>
          <a:xfrm>
            <a:off x="5200650" y="4794250"/>
            <a:ext cx="6210300" cy="73342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14400"/>
            <a:r>
              <a:rPr lang="en-US" dirty="0"/>
              <a:t>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DBE01-C394-46F0-85E8-9C88C9159676}"/>
              </a:ext>
            </a:extLst>
          </p:cNvPr>
          <p:cNvSpPr/>
          <p:nvPr/>
        </p:nvSpPr>
        <p:spPr>
          <a:xfrm>
            <a:off x="5200650" y="1825625"/>
            <a:ext cx="6210300" cy="73342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14400"/>
            <a:r>
              <a:rPr lang="en-US" dirty="0"/>
              <a:t>Program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53AA2F-E408-46DE-B01F-C7063BD9B1DF}"/>
              </a:ext>
            </a:extLst>
          </p:cNvPr>
          <p:cNvSpPr/>
          <p:nvPr/>
        </p:nvSpPr>
        <p:spPr>
          <a:xfrm>
            <a:off x="5200650" y="3794125"/>
            <a:ext cx="6210300" cy="73342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14400"/>
            <a:r>
              <a:rPr lang="en-US" dirty="0"/>
              <a:t>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7DB33E-FD07-4FAC-A78D-854990F4763C}"/>
              </a:ext>
            </a:extLst>
          </p:cNvPr>
          <p:cNvSpPr/>
          <p:nvPr/>
        </p:nvSpPr>
        <p:spPr>
          <a:xfrm>
            <a:off x="5200649" y="5794375"/>
            <a:ext cx="5114925" cy="73342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14400"/>
            <a:r>
              <a:rPr lang="en-US" dirty="0"/>
              <a:t>Program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A6B0B15-8831-4116-A750-3A0FB72DD497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333875" y="2192338"/>
            <a:ext cx="866775" cy="9842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ACC0FFB-8CBE-4F55-A386-41484F2BD719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333875" y="3176588"/>
            <a:ext cx="866775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446EBAE-EE5A-4170-8843-01FF3BF7C25D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4333875" y="4160838"/>
            <a:ext cx="866775" cy="9874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D255160-57FD-4F32-AED4-954D3ACCE302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>
            <a:off x="4333875" y="5148264"/>
            <a:ext cx="866774" cy="10128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BD5539E-9E0A-4119-9D05-32191DC7522B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333875" y="5148264"/>
            <a:ext cx="866775" cy="126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781141CA-B526-4EB1-8C29-49EAD3B7868F}"/>
              </a:ext>
            </a:extLst>
          </p:cNvPr>
          <p:cNvCxnSpPr>
            <a:cxnSpLocks/>
            <a:stCxn id="6" idx="1"/>
            <a:endCxn id="7" idx="1"/>
          </p:cNvCxnSpPr>
          <p:nvPr/>
        </p:nvCxnSpPr>
        <p:spPr>
          <a:xfrm rot="10800000" flipH="1" flipV="1">
            <a:off x="1057275" y="1999458"/>
            <a:ext cx="704850" cy="1177130"/>
          </a:xfrm>
          <a:prstGeom prst="bentConnector3">
            <a:avLst>
              <a:gd name="adj1" fmla="val -32432"/>
            </a:avLst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78FCB65-E49F-43EF-910A-B0E7D44710A6}"/>
              </a:ext>
            </a:extLst>
          </p:cNvPr>
          <p:cNvCxnSpPr>
            <a:stCxn id="6" idx="1"/>
            <a:endCxn id="8" idx="1"/>
          </p:cNvCxnSpPr>
          <p:nvPr/>
        </p:nvCxnSpPr>
        <p:spPr>
          <a:xfrm rot="10800000" flipH="1" flipV="1">
            <a:off x="1057275" y="1999458"/>
            <a:ext cx="704850" cy="3148806"/>
          </a:xfrm>
          <a:prstGeom prst="bentConnector3">
            <a:avLst>
              <a:gd name="adj1" fmla="val -32432"/>
            </a:avLst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322E755-BAE2-495B-BB2F-F4B410AAC928}"/>
              </a:ext>
            </a:extLst>
          </p:cNvPr>
          <p:cNvSpPr/>
          <p:nvPr/>
        </p:nvSpPr>
        <p:spPr>
          <a:xfrm>
            <a:off x="7953375" y="1918497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312755-5041-48AD-9ADD-106F091DD338}"/>
              </a:ext>
            </a:extLst>
          </p:cNvPr>
          <p:cNvSpPr/>
          <p:nvPr/>
        </p:nvSpPr>
        <p:spPr>
          <a:xfrm>
            <a:off x="9124950" y="1918497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35C6A8-D28A-47DD-ACF4-DD80D77408A0}"/>
              </a:ext>
            </a:extLst>
          </p:cNvPr>
          <p:cNvSpPr/>
          <p:nvPr/>
        </p:nvSpPr>
        <p:spPr>
          <a:xfrm>
            <a:off x="10296525" y="1918497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8AD4D7-C833-402C-AAA7-44C8BAE09C97}"/>
              </a:ext>
            </a:extLst>
          </p:cNvPr>
          <p:cNvGrpSpPr/>
          <p:nvPr/>
        </p:nvGrpSpPr>
        <p:grpSpPr>
          <a:xfrm>
            <a:off x="6629398" y="2352676"/>
            <a:ext cx="1209676" cy="130175"/>
            <a:chOff x="7753349" y="1428750"/>
            <a:chExt cx="1209676" cy="130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A744E38-F470-4E92-B13B-593933210809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B216A9-0118-480C-A68A-9A0221D44155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F03C3B1-BB9C-4E1E-B933-9661E91C7CD9}"/>
              </a:ext>
            </a:extLst>
          </p:cNvPr>
          <p:cNvGrpSpPr/>
          <p:nvPr/>
        </p:nvGrpSpPr>
        <p:grpSpPr>
          <a:xfrm>
            <a:off x="3024187" y="3355182"/>
            <a:ext cx="1209676" cy="130175"/>
            <a:chOff x="7753349" y="1428750"/>
            <a:chExt cx="1209676" cy="1301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9780C9-5313-4865-A5B7-B7421369ED2E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51AFF53-A8AE-464E-AC1E-F926997A3117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ABC0923-DA4C-4169-8DC6-A20004329F4D}"/>
              </a:ext>
            </a:extLst>
          </p:cNvPr>
          <p:cNvGrpSpPr/>
          <p:nvPr/>
        </p:nvGrpSpPr>
        <p:grpSpPr>
          <a:xfrm>
            <a:off x="3048000" y="5297090"/>
            <a:ext cx="1209676" cy="130175"/>
            <a:chOff x="7753349" y="1428750"/>
            <a:chExt cx="1209676" cy="13017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EEA4374-F09C-4E17-B9EA-28ACF674BE87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522037C-69D8-43AD-9651-624258E31A01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9F167A-0F11-4D19-834C-C48D82C628E6}"/>
              </a:ext>
            </a:extLst>
          </p:cNvPr>
          <p:cNvGrpSpPr/>
          <p:nvPr/>
        </p:nvGrpSpPr>
        <p:grpSpPr>
          <a:xfrm>
            <a:off x="6591299" y="3347244"/>
            <a:ext cx="1209676" cy="130175"/>
            <a:chOff x="7753349" y="1428750"/>
            <a:chExt cx="1209676" cy="13017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848D66-9937-4E57-8F17-7FB58E597A4D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30B4E94-BEA3-48DE-BE2B-C28D6653DBBE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C87B9E2-DA68-40D1-844F-5591AAD550EA}"/>
              </a:ext>
            </a:extLst>
          </p:cNvPr>
          <p:cNvGrpSpPr/>
          <p:nvPr/>
        </p:nvGrpSpPr>
        <p:grpSpPr>
          <a:xfrm>
            <a:off x="6591299" y="4300140"/>
            <a:ext cx="1209676" cy="130175"/>
            <a:chOff x="7753349" y="1428750"/>
            <a:chExt cx="1209676" cy="13017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5966012-BD53-47D2-B7BB-9359883533ED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DDCBE18-B153-4C35-AA8A-F9785923C9B5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C1F0DF4-F034-4902-8F7B-954D8180B708}"/>
              </a:ext>
            </a:extLst>
          </p:cNvPr>
          <p:cNvGrpSpPr/>
          <p:nvPr/>
        </p:nvGrpSpPr>
        <p:grpSpPr>
          <a:xfrm>
            <a:off x="6591299" y="5300269"/>
            <a:ext cx="1209676" cy="130175"/>
            <a:chOff x="7753349" y="1428750"/>
            <a:chExt cx="1209676" cy="13017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0FAC127-C9F1-4BC6-9C0A-78A8FE5CDDDF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0F8987-C345-49CF-99AE-083F74AAD744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14AE648-62D8-4AE8-8AAB-A77ACFD41A2C}"/>
              </a:ext>
            </a:extLst>
          </p:cNvPr>
          <p:cNvGrpSpPr/>
          <p:nvPr/>
        </p:nvGrpSpPr>
        <p:grpSpPr>
          <a:xfrm>
            <a:off x="6591299" y="6296817"/>
            <a:ext cx="1209676" cy="130175"/>
            <a:chOff x="7753349" y="1428750"/>
            <a:chExt cx="1209676" cy="13017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FB78340-F447-44F2-B21B-21AD37581A48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D951550-563A-431A-B0D1-123F29A942A3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D6DE4AD-AC18-4154-8E58-F932255DFCF4}"/>
              </a:ext>
            </a:extLst>
          </p:cNvPr>
          <p:cNvGrpSpPr/>
          <p:nvPr/>
        </p:nvGrpSpPr>
        <p:grpSpPr>
          <a:xfrm>
            <a:off x="9629774" y="2295526"/>
            <a:ext cx="438152" cy="114300"/>
            <a:chOff x="7753349" y="1428750"/>
            <a:chExt cx="1209676" cy="13017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98AF04-5D68-4092-8534-719C9204B2FF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4A89E75-11E2-4C25-97F3-5D8B889FEB14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CBF7B26-59E2-4477-AC1B-FC26E40D1A9E}"/>
              </a:ext>
            </a:extLst>
          </p:cNvPr>
          <p:cNvGrpSpPr/>
          <p:nvPr/>
        </p:nvGrpSpPr>
        <p:grpSpPr>
          <a:xfrm>
            <a:off x="8429621" y="2295526"/>
            <a:ext cx="438152" cy="114300"/>
            <a:chOff x="7753349" y="1428750"/>
            <a:chExt cx="1209676" cy="13017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C6CF94D-8696-46EE-8224-5ACF2A90C243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5D9666-30FD-4609-A614-A28A8EB3C659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F108F45-2CF8-47FB-B043-D6597ED0D12B}"/>
              </a:ext>
            </a:extLst>
          </p:cNvPr>
          <p:cNvGrpSpPr/>
          <p:nvPr/>
        </p:nvGrpSpPr>
        <p:grpSpPr>
          <a:xfrm>
            <a:off x="10753723" y="2291561"/>
            <a:ext cx="438152" cy="114300"/>
            <a:chOff x="7753349" y="1428750"/>
            <a:chExt cx="1209676" cy="130175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9A8EB93-0D44-44C0-91CD-5555AB1A40B5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DA10F1-D11B-4CF8-BCD2-686D1A1B4539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96C183A8-615B-4820-9F4D-CD156F075911}"/>
              </a:ext>
            </a:extLst>
          </p:cNvPr>
          <p:cNvSpPr/>
          <p:nvPr/>
        </p:nvSpPr>
        <p:spPr>
          <a:xfrm>
            <a:off x="7953375" y="2919414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C24F94A-E675-4FDD-A6AD-52B1096C9320}"/>
              </a:ext>
            </a:extLst>
          </p:cNvPr>
          <p:cNvSpPr/>
          <p:nvPr/>
        </p:nvSpPr>
        <p:spPr>
          <a:xfrm>
            <a:off x="9124950" y="2919414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A3A6A82-652F-4FFC-B132-A180FBC50580}"/>
              </a:ext>
            </a:extLst>
          </p:cNvPr>
          <p:cNvGrpSpPr/>
          <p:nvPr/>
        </p:nvGrpSpPr>
        <p:grpSpPr>
          <a:xfrm>
            <a:off x="9629774" y="3296443"/>
            <a:ext cx="438152" cy="114300"/>
            <a:chOff x="7753349" y="1428750"/>
            <a:chExt cx="1209676" cy="13017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9A15FD2-3B9F-4742-BC0B-C86525D09EEE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463853B-1FC0-46DE-9A40-328E3C8C5792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A3BBDA6-0077-4D2F-8691-E66A386BB9B7}"/>
              </a:ext>
            </a:extLst>
          </p:cNvPr>
          <p:cNvGrpSpPr/>
          <p:nvPr/>
        </p:nvGrpSpPr>
        <p:grpSpPr>
          <a:xfrm>
            <a:off x="8429621" y="3296443"/>
            <a:ext cx="438152" cy="114300"/>
            <a:chOff x="7753349" y="1428750"/>
            <a:chExt cx="1209676" cy="13017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172B86-C4FB-4E64-809D-FE3FA3547B47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674B790-8389-4BE5-9376-33A41C1BA3A7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7102025B-4AA9-4BF4-B2D6-9C870F58575F}"/>
              </a:ext>
            </a:extLst>
          </p:cNvPr>
          <p:cNvSpPr/>
          <p:nvPr/>
        </p:nvSpPr>
        <p:spPr>
          <a:xfrm>
            <a:off x="7953375" y="3891361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DA870A0-869C-4606-AB7F-10B9D8CE9D40}"/>
              </a:ext>
            </a:extLst>
          </p:cNvPr>
          <p:cNvSpPr/>
          <p:nvPr/>
        </p:nvSpPr>
        <p:spPr>
          <a:xfrm>
            <a:off x="9124950" y="3891361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74DDDA1-F118-4B4F-999C-838A4142572E}"/>
              </a:ext>
            </a:extLst>
          </p:cNvPr>
          <p:cNvSpPr/>
          <p:nvPr/>
        </p:nvSpPr>
        <p:spPr>
          <a:xfrm>
            <a:off x="10296525" y="3891361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96DA980-9EA1-4F8E-871D-73D8C4880B38}"/>
              </a:ext>
            </a:extLst>
          </p:cNvPr>
          <p:cNvGrpSpPr/>
          <p:nvPr/>
        </p:nvGrpSpPr>
        <p:grpSpPr>
          <a:xfrm>
            <a:off x="9629774" y="4268390"/>
            <a:ext cx="438152" cy="114300"/>
            <a:chOff x="7753349" y="1428750"/>
            <a:chExt cx="1209676" cy="13017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E347314-3DEC-4EAB-ABAA-30B2BCC4AA8E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385EC52-DC1B-4EF6-9E6E-C4D4D957AD8B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AD85195-7C1D-40A1-B1D3-3CB3865FA03C}"/>
              </a:ext>
            </a:extLst>
          </p:cNvPr>
          <p:cNvGrpSpPr/>
          <p:nvPr/>
        </p:nvGrpSpPr>
        <p:grpSpPr>
          <a:xfrm>
            <a:off x="8429621" y="4268390"/>
            <a:ext cx="438152" cy="114300"/>
            <a:chOff x="7753349" y="1428750"/>
            <a:chExt cx="1209676" cy="13017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4ECA922-1797-4EC3-AA34-E038C4F38AFA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ABE5AA6-CE55-4041-9280-DC8850AC0A03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A5B732E-08AF-4412-801B-2AF5246D2F71}"/>
              </a:ext>
            </a:extLst>
          </p:cNvPr>
          <p:cNvGrpSpPr/>
          <p:nvPr/>
        </p:nvGrpSpPr>
        <p:grpSpPr>
          <a:xfrm>
            <a:off x="10753723" y="4264425"/>
            <a:ext cx="438152" cy="114300"/>
            <a:chOff x="7753349" y="1428750"/>
            <a:chExt cx="1209676" cy="13017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1662E16-25B4-4BDA-80F2-520F877F3D52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E19B61A-70A0-44B1-A5F5-721DE1306273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E167495F-E463-4441-9D7B-DF64DAFE0C91}"/>
              </a:ext>
            </a:extLst>
          </p:cNvPr>
          <p:cNvSpPr/>
          <p:nvPr/>
        </p:nvSpPr>
        <p:spPr>
          <a:xfrm>
            <a:off x="7953375" y="4891485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46E175A-F044-4F35-A7C0-8EA9E60D5B21}"/>
              </a:ext>
            </a:extLst>
          </p:cNvPr>
          <p:cNvSpPr/>
          <p:nvPr/>
        </p:nvSpPr>
        <p:spPr>
          <a:xfrm>
            <a:off x="9124950" y="4891485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96BA59-0710-4469-9A85-F7F4BF273449}"/>
              </a:ext>
            </a:extLst>
          </p:cNvPr>
          <p:cNvSpPr/>
          <p:nvPr/>
        </p:nvSpPr>
        <p:spPr>
          <a:xfrm>
            <a:off x="10296525" y="4891485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AE54D8A-7D93-4971-BB5F-526C0EC8F8DD}"/>
              </a:ext>
            </a:extLst>
          </p:cNvPr>
          <p:cNvGrpSpPr/>
          <p:nvPr/>
        </p:nvGrpSpPr>
        <p:grpSpPr>
          <a:xfrm>
            <a:off x="9629774" y="5268514"/>
            <a:ext cx="438152" cy="114300"/>
            <a:chOff x="7753349" y="1428750"/>
            <a:chExt cx="1209676" cy="130175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8D37C32-7D77-4028-80CE-72BEE9302ACA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1D5479A-95FD-4DE5-AB47-333BD3B6D32A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C39D74D-FFD8-49C7-8B13-F3BCC5B6C220}"/>
              </a:ext>
            </a:extLst>
          </p:cNvPr>
          <p:cNvGrpSpPr/>
          <p:nvPr/>
        </p:nvGrpSpPr>
        <p:grpSpPr>
          <a:xfrm>
            <a:off x="8429621" y="5268514"/>
            <a:ext cx="438152" cy="114300"/>
            <a:chOff x="7753349" y="1428750"/>
            <a:chExt cx="1209676" cy="130175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2AE979B-E95D-41BB-9844-7B604421CD25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5742B73-7780-4E6E-8E49-F172B6A4A9C9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2C140D-411C-45F8-85AE-B6272C3C5832}"/>
              </a:ext>
            </a:extLst>
          </p:cNvPr>
          <p:cNvGrpSpPr/>
          <p:nvPr/>
        </p:nvGrpSpPr>
        <p:grpSpPr>
          <a:xfrm>
            <a:off x="10753723" y="5264549"/>
            <a:ext cx="438152" cy="114300"/>
            <a:chOff x="7753349" y="1428750"/>
            <a:chExt cx="1209676" cy="13017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0544384-7ECE-4458-B222-0398F12FD750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AFA0AE7-F97C-4D13-A13B-4FBFCD578C7C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DAFC4D7-8C87-4E9A-9C13-A5D889BEA7D4}"/>
              </a:ext>
            </a:extLst>
          </p:cNvPr>
          <p:cNvSpPr/>
          <p:nvPr/>
        </p:nvSpPr>
        <p:spPr>
          <a:xfrm>
            <a:off x="8020050" y="5888038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3EE4FE6-0A03-45ED-8C49-3522DC631C29}"/>
              </a:ext>
            </a:extLst>
          </p:cNvPr>
          <p:cNvSpPr/>
          <p:nvPr/>
        </p:nvSpPr>
        <p:spPr>
          <a:xfrm>
            <a:off x="9191625" y="5888038"/>
            <a:ext cx="1009650" cy="53895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Project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350C9BA-630D-40A3-9196-1C5E96D0411D}"/>
              </a:ext>
            </a:extLst>
          </p:cNvPr>
          <p:cNvGrpSpPr/>
          <p:nvPr/>
        </p:nvGrpSpPr>
        <p:grpSpPr>
          <a:xfrm>
            <a:off x="9696449" y="6265067"/>
            <a:ext cx="438152" cy="114300"/>
            <a:chOff x="7753349" y="1428750"/>
            <a:chExt cx="1209676" cy="130175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473AF81-1ED3-4621-8ABD-7CE85BA96451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AC5EAEA-6480-49B5-A62F-606CF7E77F64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1B72396-FAE1-4D2E-BB6A-0BEB15B5B997}"/>
              </a:ext>
            </a:extLst>
          </p:cNvPr>
          <p:cNvGrpSpPr/>
          <p:nvPr/>
        </p:nvGrpSpPr>
        <p:grpSpPr>
          <a:xfrm>
            <a:off x="8496296" y="6265067"/>
            <a:ext cx="438152" cy="114300"/>
            <a:chOff x="7753349" y="1428750"/>
            <a:chExt cx="1209676" cy="13017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319CEF6-241B-4BA8-BE44-5250072D6275}"/>
                </a:ext>
              </a:extLst>
            </p:cNvPr>
            <p:cNvSpPr/>
            <p:nvPr/>
          </p:nvSpPr>
          <p:spPr>
            <a:xfrm>
              <a:off x="7753350" y="1428750"/>
              <a:ext cx="1209675" cy="13017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E87A037-4B2B-4362-871D-34EA330B5712}"/>
                </a:ext>
              </a:extLst>
            </p:cNvPr>
            <p:cNvSpPr/>
            <p:nvPr/>
          </p:nvSpPr>
          <p:spPr>
            <a:xfrm>
              <a:off x="7753349" y="1428751"/>
              <a:ext cx="876301" cy="1301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5446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289B-436C-414D-9125-BB36B098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Planning Roadmaps &amp; Milestones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AB0F78-3C29-4343-995B-8077174BA404}"/>
              </a:ext>
            </a:extLst>
          </p:cNvPr>
          <p:cNvSpPr/>
          <p:nvPr/>
        </p:nvSpPr>
        <p:spPr>
          <a:xfrm>
            <a:off x="976544" y="2328167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A9510E-0B08-4C9D-8B7D-E276FED68A01}"/>
              </a:ext>
            </a:extLst>
          </p:cNvPr>
          <p:cNvSpPr/>
          <p:nvPr/>
        </p:nvSpPr>
        <p:spPr>
          <a:xfrm>
            <a:off x="3817398" y="2328169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03AAC3-605F-4720-948B-AD3DEB158A9E}"/>
              </a:ext>
            </a:extLst>
          </p:cNvPr>
          <p:cNvSpPr/>
          <p:nvPr/>
        </p:nvSpPr>
        <p:spPr>
          <a:xfrm>
            <a:off x="6658252" y="2328168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A2861-1B97-4BB2-AF0E-ED57F3D68E67}"/>
              </a:ext>
            </a:extLst>
          </p:cNvPr>
          <p:cNvSpPr txBox="1"/>
          <p:nvPr/>
        </p:nvSpPr>
        <p:spPr>
          <a:xfrm>
            <a:off x="976544" y="1793289"/>
            <a:ext cx="21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A: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C4086F-7371-436A-A465-EA49B23F2C02}"/>
              </a:ext>
            </a:extLst>
          </p:cNvPr>
          <p:cNvSpPr/>
          <p:nvPr/>
        </p:nvSpPr>
        <p:spPr>
          <a:xfrm>
            <a:off x="1189607" y="2480506"/>
            <a:ext cx="1278385" cy="3462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10EEF7-C7A3-4AE7-8000-B81C8260C879}"/>
              </a:ext>
            </a:extLst>
          </p:cNvPr>
          <p:cNvSpPr/>
          <p:nvPr/>
        </p:nvSpPr>
        <p:spPr>
          <a:xfrm>
            <a:off x="1910176" y="2910791"/>
            <a:ext cx="1278385" cy="3462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C21AE9-3EC0-4B3D-AEF1-46508FA52BA1}"/>
              </a:ext>
            </a:extLst>
          </p:cNvPr>
          <p:cNvSpPr/>
          <p:nvPr/>
        </p:nvSpPr>
        <p:spPr>
          <a:xfrm>
            <a:off x="3959439" y="2470826"/>
            <a:ext cx="1278385" cy="3462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7F217-0F7D-4448-80FA-50D95FB84C43}"/>
              </a:ext>
            </a:extLst>
          </p:cNvPr>
          <p:cNvSpPr/>
          <p:nvPr/>
        </p:nvSpPr>
        <p:spPr>
          <a:xfrm>
            <a:off x="4946340" y="2934684"/>
            <a:ext cx="1278385" cy="3462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A122C-34CE-4800-A7DF-F5B3B96EEB5A}"/>
              </a:ext>
            </a:extLst>
          </p:cNvPr>
          <p:cNvSpPr/>
          <p:nvPr/>
        </p:nvSpPr>
        <p:spPr>
          <a:xfrm>
            <a:off x="6890550" y="2487779"/>
            <a:ext cx="1278385" cy="3462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571440-30D4-4F2F-9B30-722C3CEEAB0D}"/>
              </a:ext>
            </a:extLst>
          </p:cNvPr>
          <p:cNvSpPr txBox="1"/>
          <p:nvPr/>
        </p:nvSpPr>
        <p:spPr>
          <a:xfrm>
            <a:off x="3338004" y="3581336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Milestone 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623E33-43BA-4C00-8F95-B482076C4F4A}"/>
              </a:ext>
            </a:extLst>
          </p:cNvPr>
          <p:cNvSpPr txBox="1"/>
          <p:nvPr/>
        </p:nvSpPr>
        <p:spPr>
          <a:xfrm>
            <a:off x="6121803" y="3518097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Milestone 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01804E-07BB-46CB-9AF8-8896FAB25286}"/>
              </a:ext>
            </a:extLst>
          </p:cNvPr>
          <p:cNvSpPr/>
          <p:nvPr/>
        </p:nvSpPr>
        <p:spPr>
          <a:xfrm>
            <a:off x="1047565" y="4126325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4EB12D-2EE1-4535-B9F3-734F3A69B1C5}"/>
              </a:ext>
            </a:extLst>
          </p:cNvPr>
          <p:cNvSpPr/>
          <p:nvPr/>
        </p:nvSpPr>
        <p:spPr>
          <a:xfrm>
            <a:off x="3888419" y="4126324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CA8EB1-DB2E-4BE7-B930-F6690D5B7D71}"/>
              </a:ext>
            </a:extLst>
          </p:cNvPr>
          <p:cNvSpPr/>
          <p:nvPr/>
        </p:nvSpPr>
        <p:spPr>
          <a:xfrm>
            <a:off x="6729273" y="4126323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C6A693-FB20-4BAB-8D05-476454B1C33F}"/>
              </a:ext>
            </a:extLst>
          </p:cNvPr>
          <p:cNvSpPr txBox="1"/>
          <p:nvPr/>
        </p:nvSpPr>
        <p:spPr>
          <a:xfrm>
            <a:off x="1038687" y="3706854"/>
            <a:ext cx="211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078FDC-9A3B-4B9D-8D6E-5EEA7033407C}"/>
              </a:ext>
            </a:extLst>
          </p:cNvPr>
          <p:cNvSpPr/>
          <p:nvPr/>
        </p:nvSpPr>
        <p:spPr>
          <a:xfrm>
            <a:off x="1260628" y="4278661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271B46-62AC-4962-AFBE-D5824D3450D1}"/>
              </a:ext>
            </a:extLst>
          </p:cNvPr>
          <p:cNvSpPr/>
          <p:nvPr/>
        </p:nvSpPr>
        <p:spPr>
          <a:xfrm>
            <a:off x="2247529" y="4777227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2EB202-AE43-4FEE-A844-95EF6C6434D3}"/>
              </a:ext>
            </a:extLst>
          </p:cNvPr>
          <p:cNvSpPr/>
          <p:nvPr/>
        </p:nvSpPr>
        <p:spPr>
          <a:xfrm>
            <a:off x="4030460" y="4268981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B1D406-04AB-4804-BB71-852F22CB234D}"/>
              </a:ext>
            </a:extLst>
          </p:cNvPr>
          <p:cNvSpPr/>
          <p:nvPr/>
        </p:nvSpPr>
        <p:spPr>
          <a:xfrm>
            <a:off x="5017361" y="4732839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DF617F-11F3-47D9-8D10-5737C965D616}"/>
              </a:ext>
            </a:extLst>
          </p:cNvPr>
          <p:cNvSpPr/>
          <p:nvPr/>
        </p:nvSpPr>
        <p:spPr>
          <a:xfrm>
            <a:off x="6961571" y="4285934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F173E4-89A0-41A0-83C6-D4058982D157}"/>
              </a:ext>
            </a:extLst>
          </p:cNvPr>
          <p:cNvSpPr/>
          <p:nvPr/>
        </p:nvSpPr>
        <p:spPr>
          <a:xfrm>
            <a:off x="1057921" y="5229426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9C8B33-FB61-4427-9E13-011472A989B2}"/>
              </a:ext>
            </a:extLst>
          </p:cNvPr>
          <p:cNvSpPr/>
          <p:nvPr/>
        </p:nvSpPr>
        <p:spPr>
          <a:xfrm>
            <a:off x="3898775" y="5229425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5A39B8-75A9-4935-8322-F8A39E87C841}"/>
              </a:ext>
            </a:extLst>
          </p:cNvPr>
          <p:cNvSpPr/>
          <p:nvPr/>
        </p:nvSpPr>
        <p:spPr>
          <a:xfrm>
            <a:off x="6739629" y="5229424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241D0A-6E59-48A6-A266-255356A26C58}"/>
              </a:ext>
            </a:extLst>
          </p:cNvPr>
          <p:cNvSpPr/>
          <p:nvPr/>
        </p:nvSpPr>
        <p:spPr>
          <a:xfrm>
            <a:off x="1270984" y="5381762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DB38DF-97D6-471F-BB69-E64E8AAF88D2}"/>
              </a:ext>
            </a:extLst>
          </p:cNvPr>
          <p:cNvSpPr/>
          <p:nvPr/>
        </p:nvSpPr>
        <p:spPr>
          <a:xfrm>
            <a:off x="2257885" y="5880328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60F270-BED5-484F-AD7E-87DD06ADE716}"/>
              </a:ext>
            </a:extLst>
          </p:cNvPr>
          <p:cNvSpPr/>
          <p:nvPr/>
        </p:nvSpPr>
        <p:spPr>
          <a:xfrm>
            <a:off x="4040816" y="5372082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53C7D1-07F0-4ACF-BC4A-570D93A292DF}"/>
              </a:ext>
            </a:extLst>
          </p:cNvPr>
          <p:cNvSpPr/>
          <p:nvPr/>
        </p:nvSpPr>
        <p:spPr>
          <a:xfrm>
            <a:off x="5027717" y="5835940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BD7D76-456A-4D1A-81BA-096D1EA36DE5}"/>
              </a:ext>
            </a:extLst>
          </p:cNvPr>
          <p:cNvSpPr/>
          <p:nvPr/>
        </p:nvSpPr>
        <p:spPr>
          <a:xfrm>
            <a:off x="6971927" y="5389035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</p:spTree>
    <p:extLst>
      <p:ext uri="{BB962C8B-B14F-4D97-AF65-F5344CB8AC3E}">
        <p14:creationId xmlns:p14="http://schemas.microsoft.com/office/powerpoint/2010/main" val="880898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76B5-79D4-4E2A-8EC3-C62C6492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GANTT Chart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40FAD-83E7-4C3C-A6EA-2D3EF6E8B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77241"/>
            <a:ext cx="9980475" cy="438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24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SpiraPlan 6.2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Baselining, Tracks &amp; Teams, Ideas, Risk-Based Testing</a:t>
            </a:r>
          </a:p>
        </p:txBody>
      </p:sp>
    </p:spTree>
    <p:extLst>
      <p:ext uri="{BB962C8B-B14F-4D97-AF65-F5344CB8AC3E}">
        <p14:creationId xmlns:p14="http://schemas.microsoft.com/office/powerpoint/2010/main" val="98061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CAB0-EE64-4151-AFD9-1E92E801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Baselining = Snapshots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ADB6E-BE94-4535-814E-01477751F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02" y="1414463"/>
            <a:ext cx="9029373" cy="47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0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3861-A09A-4FD8-93BD-D3900B6D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Baselining to a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2C2BA-6943-49E9-9402-70D5F1E6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Take a snapshot of requirements (and test cases) that tied them to a particular release. </a:t>
            </a:r>
          </a:p>
          <a:p>
            <a:pPr>
              <a:lnSpc>
                <a:spcPct val="100000"/>
              </a:lnSpc>
            </a:pPr>
            <a:r>
              <a:rPr lang="en-US" dirty="0"/>
              <a:t>Creating the baseline requires specific permissions</a:t>
            </a:r>
          </a:p>
          <a:p>
            <a:pPr>
              <a:lnSpc>
                <a:spcPct val="100000"/>
              </a:lnSpc>
            </a:pPr>
            <a:r>
              <a:rPr lang="en-US" dirty="0"/>
              <a:t>Can switch between baselines by changing release</a:t>
            </a:r>
          </a:p>
          <a:p>
            <a:pPr>
              <a:lnSpc>
                <a:spcPct val="100000"/>
              </a:lnSpc>
            </a:pPr>
            <a:r>
              <a:rPr lang="en-US" dirty="0"/>
              <a:t>(future) can visually compare the differences between two baselines</a:t>
            </a:r>
          </a:p>
          <a:p>
            <a:pPr>
              <a:lnSpc>
                <a:spcPct val="100000"/>
              </a:lnSpc>
            </a:pPr>
            <a:r>
              <a:rPr lang="en-US" dirty="0"/>
              <a:t>Test Runs Automatically Associated with Baseline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14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3861-A09A-4FD8-93BD-D3900B6D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History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2C2BA-6943-49E9-9402-70D5F1E6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Ability to Version Relationship Changes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 Requirement RQ1 linked to test cases TC1, TC2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Requirement RQ2 updated and also linked to TC3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Ability to Version Positional Changes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Test Step 4 moved to a new position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Case Step 2 moved to a new position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Updates – New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4831C3-A152-4A15-8330-9FD2838E1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88" y="1424352"/>
            <a:ext cx="8706850" cy="49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1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579D-716D-41A6-81BC-9CE92373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E799-DFBE-45E4-9573-66BB89353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777"/>
            <a:ext cx="10515600" cy="4093186"/>
          </a:xfrm>
        </p:spPr>
        <p:txBody>
          <a:bodyPr/>
          <a:lstStyle/>
          <a:p>
            <a:r>
              <a:rPr lang="en-US" dirty="0"/>
              <a:t>System will monitor metrics</a:t>
            </a:r>
            <a:br>
              <a:rPr lang="en-US" dirty="0"/>
            </a:br>
            <a:r>
              <a:rPr lang="en-US" dirty="0"/>
              <a:t>around requirements</a:t>
            </a:r>
          </a:p>
          <a:p>
            <a:pPr lvl="1"/>
            <a:r>
              <a:rPr lang="en-US" dirty="0"/>
              <a:t>Complexity, priority,</a:t>
            </a:r>
            <a:br>
              <a:rPr lang="en-US" dirty="0"/>
            </a:br>
            <a:r>
              <a:rPr lang="en-US" dirty="0"/>
              <a:t>task scope</a:t>
            </a:r>
          </a:p>
          <a:p>
            <a:r>
              <a:rPr lang="en-US" dirty="0"/>
              <a:t>System will review prior</a:t>
            </a:r>
            <a:br>
              <a:rPr lang="en-US" dirty="0"/>
            </a:br>
            <a:r>
              <a:rPr lang="en-US" dirty="0"/>
              <a:t>testing activities</a:t>
            </a:r>
          </a:p>
          <a:p>
            <a:pPr lvl="1"/>
            <a:r>
              <a:rPr lang="en-US" dirty="0"/>
              <a:t>Unstable tests, priority, # defects</a:t>
            </a:r>
          </a:p>
          <a:p>
            <a:r>
              <a:rPr lang="en-US" dirty="0"/>
              <a:t>System will suggest test plans automatically</a:t>
            </a:r>
          </a:p>
        </p:txBody>
      </p:sp>
      <p:pic>
        <p:nvPicPr>
          <p:cNvPr id="3074" name="Picture 2" descr="https://cdn.guru99.com/images/3-2016/032316_1114_RiskBasedTe5.png">
            <a:extLst>
              <a:ext uri="{FF2B5EF4-FFF2-40B4-BE49-F238E27FC236}">
                <a16:creationId xmlns:a16="http://schemas.microsoft.com/office/drawing/2014/main" id="{C00FA88D-E553-4A14-9C49-875599F1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98" y="556482"/>
            <a:ext cx="5725404" cy="342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69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BBD7-4486-4023-85A2-F56C252A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and Tracks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42A66-47DC-4A6E-AB86-7504A724E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people by different classifications: </a:t>
            </a:r>
            <a:r>
              <a:rPr lang="en-US" dirty="0" err="1"/>
              <a:t>eg</a:t>
            </a:r>
            <a:r>
              <a:rPr lang="en-US" dirty="0"/>
              <a:t> teams or tracks or guilds, or any other nomenclature.</a:t>
            </a:r>
          </a:p>
          <a:p>
            <a:r>
              <a:rPr lang="en-US" dirty="0"/>
              <a:t>Tasks, bugs, tests could be assigned to a resource group, rather than individual</a:t>
            </a:r>
          </a:p>
          <a:p>
            <a:r>
              <a:rPr lang="en-US" dirty="0"/>
              <a:t>Groups could be used for notifications, following artifacts</a:t>
            </a:r>
          </a:p>
        </p:txBody>
      </p:sp>
    </p:spTree>
    <p:extLst>
      <p:ext uri="{BB962C8B-B14F-4D97-AF65-F5344CB8AC3E}">
        <p14:creationId xmlns:p14="http://schemas.microsoft.com/office/powerpoint/2010/main" val="2356588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8315B-1AF0-4DA8-87A0-257361A4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8B3634-FC08-4E5C-8EBF-CE1168B86FE5}"/>
              </a:ext>
            </a:extLst>
          </p:cNvPr>
          <p:cNvSpPr/>
          <p:nvPr/>
        </p:nvSpPr>
        <p:spPr>
          <a:xfrm>
            <a:off x="1766656" y="2572732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047B7-DAEC-411D-932E-A89EAA3D702B}"/>
              </a:ext>
            </a:extLst>
          </p:cNvPr>
          <p:cNvSpPr/>
          <p:nvPr/>
        </p:nvSpPr>
        <p:spPr>
          <a:xfrm>
            <a:off x="4607510" y="2572731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7CCB76-B0D9-450C-A0CA-D8A1B77DCE75}"/>
              </a:ext>
            </a:extLst>
          </p:cNvPr>
          <p:cNvSpPr/>
          <p:nvPr/>
        </p:nvSpPr>
        <p:spPr>
          <a:xfrm>
            <a:off x="7448364" y="2572730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BEB673-D88C-4051-97D2-909A43BAB696}"/>
              </a:ext>
            </a:extLst>
          </p:cNvPr>
          <p:cNvSpPr/>
          <p:nvPr/>
        </p:nvSpPr>
        <p:spPr>
          <a:xfrm>
            <a:off x="1979719" y="2725068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49ABE-90FA-4BC8-A021-F822D653B286}"/>
              </a:ext>
            </a:extLst>
          </p:cNvPr>
          <p:cNvSpPr/>
          <p:nvPr/>
        </p:nvSpPr>
        <p:spPr>
          <a:xfrm>
            <a:off x="2966620" y="3223634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727D6D-6DCB-47F8-83E9-0F60749348EB}"/>
              </a:ext>
            </a:extLst>
          </p:cNvPr>
          <p:cNvSpPr/>
          <p:nvPr/>
        </p:nvSpPr>
        <p:spPr>
          <a:xfrm>
            <a:off x="4749551" y="2715388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767081-E58A-48D8-BDF8-82F8F8DD51D3}"/>
              </a:ext>
            </a:extLst>
          </p:cNvPr>
          <p:cNvSpPr/>
          <p:nvPr/>
        </p:nvSpPr>
        <p:spPr>
          <a:xfrm>
            <a:off x="5736452" y="3179246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C871-64D2-4843-AE12-24B5DF9E12DC}"/>
              </a:ext>
            </a:extLst>
          </p:cNvPr>
          <p:cNvSpPr/>
          <p:nvPr/>
        </p:nvSpPr>
        <p:spPr>
          <a:xfrm>
            <a:off x="7680662" y="2732341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29E600-2A4C-436B-AC2B-4369DED5E4BE}"/>
              </a:ext>
            </a:extLst>
          </p:cNvPr>
          <p:cNvSpPr/>
          <p:nvPr/>
        </p:nvSpPr>
        <p:spPr>
          <a:xfrm>
            <a:off x="1777012" y="3675833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59BB61-1EC4-4112-B4AD-0EB5C58DCA44}"/>
              </a:ext>
            </a:extLst>
          </p:cNvPr>
          <p:cNvSpPr/>
          <p:nvPr/>
        </p:nvSpPr>
        <p:spPr>
          <a:xfrm>
            <a:off x="4617866" y="3675832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8791D2-DDFD-4054-A5ED-9DE08AB526F9}"/>
              </a:ext>
            </a:extLst>
          </p:cNvPr>
          <p:cNvSpPr/>
          <p:nvPr/>
        </p:nvSpPr>
        <p:spPr>
          <a:xfrm>
            <a:off x="7458720" y="3675831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F59C2-0788-47F9-9B4B-D393DFBDF324}"/>
              </a:ext>
            </a:extLst>
          </p:cNvPr>
          <p:cNvSpPr/>
          <p:nvPr/>
        </p:nvSpPr>
        <p:spPr>
          <a:xfrm>
            <a:off x="1990075" y="3828169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C236D1-ED35-4724-A5EC-5FAE3BB3403A}"/>
              </a:ext>
            </a:extLst>
          </p:cNvPr>
          <p:cNvSpPr/>
          <p:nvPr/>
        </p:nvSpPr>
        <p:spPr>
          <a:xfrm>
            <a:off x="2976976" y="4326735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863437-1543-4E41-8ED3-D6171CC1166E}"/>
              </a:ext>
            </a:extLst>
          </p:cNvPr>
          <p:cNvSpPr/>
          <p:nvPr/>
        </p:nvSpPr>
        <p:spPr>
          <a:xfrm>
            <a:off x="4759907" y="3818489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7C80B0-9EF5-4C0A-AF37-8E952924C84B}"/>
              </a:ext>
            </a:extLst>
          </p:cNvPr>
          <p:cNvSpPr/>
          <p:nvPr/>
        </p:nvSpPr>
        <p:spPr>
          <a:xfrm>
            <a:off x="5746808" y="4282347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270B62-B31F-44AF-BEBD-4A43AD01297A}"/>
              </a:ext>
            </a:extLst>
          </p:cNvPr>
          <p:cNvSpPr txBox="1"/>
          <p:nvPr/>
        </p:nvSpPr>
        <p:spPr>
          <a:xfrm>
            <a:off x="2317072" y="2219414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Sprint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F2D4AE-AF00-4CB0-A124-7222123B2674}"/>
              </a:ext>
            </a:extLst>
          </p:cNvPr>
          <p:cNvSpPr txBox="1"/>
          <p:nvPr/>
        </p:nvSpPr>
        <p:spPr>
          <a:xfrm>
            <a:off x="5388743" y="2183681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Sprint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606926-C0C5-4A14-A022-A4AABB0ACF9D}"/>
              </a:ext>
            </a:extLst>
          </p:cNvPr>
          <p:cNvSpPr txBox="1"/>
          <p:nvPr/>
        </p:nvSpPr>
        <p:spPr>
          <a:xfrm>
            <a:off x="7964748" y="220624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Sprint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368ED5-92F7-4059-8CCF-5FF8A0B18E68}"/>
              </a:ext>
            </a:extLst>
          </p:cNvPr>
          <p:cNvSpPr txBox="1"/>
          <p:nvPr/>
        </p:nvSpPr>
        <p:spPr>
          <a:xfrm>
            <a:off x="548806" y="3006454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DCA982-B347-4AA7-AB9D-4007C3F64D6C}"/>
              </a:ext>
            </a:extLst>
          </p:cNvPr>
          <p:cNvSpPr txBox="1"/>
          <p:nvPr/>
        </p:nvSpPr>
        <p:spPr>
          <a:xfrm>
            <a:off x="517668" y="4015669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 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0E2724-AE7F-4EF2-955D-EB5760C5DAFC}"/>
              </a:ext>
            </a:extLst>
          </p:cNvPr>
          <p:cNvSpPr/>
          <p:nvPr/>
        </p:nvSpPr>
        <p:spPr>
          <a:xfrm>
            <a:off x="1777012" y="1850299"/>
            <a:ext cx="8512206" cy="3536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Minor Release 1.1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7EABF2-F43A-45B1-ACD5-CA1DFB14BDA2}"/>
              </a:ext>
            </a:extLst>
          </p:cNvPr>
          <p:cNvSpPr/>
          <p:nvPr/>
        </p:nvSpPr>
        <p:spPr>
          <a:xfrm>
            <a:off x="1766656" y="1390386"/>
            <a:ext cx="8512206" cy="353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Major Release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9DA99D-F097-42A4-83C0-95EFEC5E3B6C}"/>
              </a:ext>
            </a:extLst>
          </p:cNvPr>
          <p:cNvSpPr/>
          <p:nvPr/>
        </p:nvSpPr>
        <p:spPr>
          <a:xfrm>
            <a:off x="4628222" y="4770478"/>
            <a:ext cx="2840854" cy="110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BBA106-3B57-4752-A941-EA8699CF3676}"/>
              </a:ext>
            </a:extLst>
          </p:cNvPr>
          <p:cNvSpPr txBox="1"/>
          <p:nvPr/>
        </p:nvSpPr>
        <p:spPr>
          <a:xfrm>
            <a:off x="616801" y="5109593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 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34134C-FC16-43ED-B959-DD7246072312}"/>
              </a:ext>
            </a:extLst>
          </p:cNvPr>
          <p:cNvSpPr/>
          <p:nvPr/>
        </p:nvSpPr>
        <p:spPr>
          <a:xfrm>
            <a:off x="4894553" y="5061221"/>
            <a:ext cx="1278385" cy="3462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Req</a:t>
            </a:r>
          </a:p>
        </p:txBody>
      </p:sp>
    </p:spTree>
    <p:extLst>
      <p:ext uri="{BB962C8B-B14F-4D97-AF65-F5344CB8AC3E}">
        <p14:creationId xmlns:p14="http://schemas.microsoft.com/office/powerpoint/2010/main" val="920346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SpiraPlan 6.3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Resource Management, Time Tracking, Chat Enhancements </a:t>
            </a:r>
          </a:p>
        </p:txBody>
      </p:sp>
    </p:spTree>
    <p:extLst>
      <p:ext uri="{BB962C8B-B14F-4D97-AF65-F5344CB8AC3E}">
        <p14:creationId xmlns:p14="http://schemas.microsoft.com/office/powerpoint/2010/main" val="184367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812A-643A-4EB8-9898-FE018E07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&amp; Resource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9971-B3D2-46E0-83AE-BAFF037E3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Plan notional releases (allocating roles by %age and time periods)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Allocations could have bill rates, base story points or hours attached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Different view options (calendar, Gantt)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Effort driven or schedule driven planning, with intelligent notifications from system (e.g. delays, need for more staff)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Can work on notional releases without affecting live release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Assess plans against reality (available resources, scheduling)</a:t>
            </a:r>
          </a:p>
        </p:txBody>
      </p:sp>
    </p:spTree>
    <p:extLst>
      <p:ext uri="{BB962C8B-B14F-4D97-AF65-F5344CB8AC3E}">
        <p14:creationId xmlns:p14="http://schemas.microsoft.com/office/powerpoint/2010/main" val="2025874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812A-643A-4EB8-9898-FE018E07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&amp; Resource Planning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8C6BD-214B-4A8B-B803-6759EE5F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99" y="1690688"/>
            <a:ext cx="7189877" cy="2781317"/>
          </a:xfrm>
          <a:prstGeom prst="rect">
            <a:avLst/>
          </a:prstGeom>
          <a:solidFill>
            <a:schemeClr val="bg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F8F3A-4DE8-48F6-9A89-5F16C87E8E05}"/>
              </a:ext>
            </a:extLst>
          </p:cNvPr>
          <p:cNvSpPr txBox="1"/>
          <p:nvPr/>
        </p:nvSpPr>
        <p:spPr>
          <a:xfrm>
            <a:off x="968699" y="4562262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Planned Allocation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342A2C-2B83-4549-ADD7-26F7AE200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74" y="2705118"/>
            <a:ext cx="8882360" cy="2781316"/>
          </a:xfrm>
          <a:prstGeom prst="rect">
            <a:avLst/>
          </a:prstGeom>
          <a:solidFill>
            <a:schemeClr val="bg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52E442-C389-42A9-9799-D0E219073778}"/>
              </a:ext>
            </a:extLst>
          </p:cNvPr>
          <p:cNvSpPr txBox="1"/>
          <p:nvPr/>
        </p:nvSpPr>
        <p:spPr>
          <a:xfrm>
            <a:off x="3181350" y="5542836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 Allocation</a:t>
            </a:r>
          </a:p>
        </p:txBody>
      </p:sp>
    </p:spTree>
    <p:extLst>
      <p:ext uri="{BB962C8B-B14F-4D97-AF65-F5344CB8AC3E}">
        <p14:creationId xmlns:p14="http://schemas.microsoft.com/office/powerpoint/2010/main" val="3416039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812A-643A-4EB8-9898-FE018E07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Timecards and Time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9971-B3D2-46E0-83AE-BAFF037E3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Capture the date of activity, not just the activity</a:t>
            </a:r>
          </a:p>
          <a:p>
            <a:pPr>
              <a:lnSpc>
                <a:spcPct val="120000"/>
              </a:lnSpc>
            </a:pPr>
            <a:r>
              <a:rPr lang="en-US" dirty="0"/>
              <a:t>Redesign the timecard (calendar view and entry, more summary data)</a:t>
            </a:r>
          </a:p>
          <a:p>
            <a:pPr>
              <a:lnSpc>
                <a:spcPct val="120000"/>
              </a:lnSpc>
            </a:pPr>
            <a:r>
              <a:rPr lang="en-US" dirty="0"/>
              <a:t>Reporting views of timecard data (across teams, projects, sprints)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dirty="0"/>
              <a:t>Could log time live, and enter on artifacts pages too</a:t>
            </a:r>
          </a:p>
          <a:p>
            <a:pPr>
              <a:lnSpc>
                <a:spcPct val="120000"/>
              </a:lnSpc>
            </a:pPr>
            <a:r>
              <a:rPr lang="en-US" dirty="0"/>
              <a:t>How to add general time spent against a release?</a:t>
            </a:r>
          </a:p>
          <a:p>
            <a:pPr>
              <a:lnSpc>
                <a:spcPct val="120000"/>
              </a:lnSpc>
            </a:pPr>
            <a:r>
              <a:rPr lang="en-US" dirty="0"/>
              <a:t>Tracks against hours available – </a:t>
            </a:r>
            <a:r>
              <a:rPr lang="en-US" dirty="0" err="1"/>
              <a:t>ie</a:t>
            </a:r>
            <a:r>
              <a:rPr lang="en-US" dirty="0"/>
              <a:t> who works what hours on what days in what time zones (links to planning)</a:t>
            </a:r>
          </a:p>
        </p:txBody>
      </p:sp>
      <p:pic>
        <p:nvPicPr>
          <p:cNvPr id="2050" name="Picture 2" descr="https://myhours.com/wp-content/uploads/2018/01/tracking.jpg">
            <a:extLst>
              <a:ext uri="{FF2B5EF4-FFF2-40B4-BE49-F238E27FC236}">
                <a16:creationId xmlns:a16="http://schemas.microsoft.com/office/drawing/2014/main" id="{87E19D61-4BDE-43F4-9436-E0F412C47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t="13089" r="13582" b="52905"/>
          <a:stretch/>
        </p:blipFill>
        <p:spPr bwMode="auto">
          <a:xfrm>
            <a:off x="3969107" y="3192444"/>
            <a:ext cx="2943421" cy="9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oggl.com/images/features/illustration-4-1.png">
            <a:extLst>
              <a:ext uri="{FF2B5EF4-FFF2-40B4-BE49-F238E27FC236}">
                <a16:creationId xmlns:a16="http://schemas.microsoft.com/office/drawing/2014/main" id="{8E27C932-0537-49F3-A8DF-DEA236F7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29" y="3117638"/>
            <a:ext cx="2357307" cy="11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13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SpiraPlan 6.4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C49-2B1E-4207-B3B5-BE5A98492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Code Review, Branching, Pull Requests, Financials, Earned Value Management</a:t>
            </a:r>
          </a:p>
        </p:txBody>
      </p:sp>
    </p:spTree>
    <p:extLst>
      <p:ext uri="{BB962C8B-B14F-4D97-AF65-F5344CB8AC3E}">
        <p14:creationId xmlns:p14="http://schemas.microsoft.com/office/powerpoint/2010/main" val="328805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0818-E63F-4682-800F-70DEFAAD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Unstructured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ECC47-4CD5-471E-B8A0-E4F3B3E96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interface for capturing, storing, viewing things like: blue sky ideas, team info, new product concepts, pre release checklists</a:t>
            </a:r>
          </a:p>
          <a:p>
            <a:r>
              <a:rPr lang="en-US" dirty="0"/>
              <a:t>Completely unstructured? can add simple metadata (title, owner, tags)</a:t>
            </a:r>
          </a:p>
          <a:p>
            <a:r>
              <a:rPr lang="en-US" dirty="0"/>
              <a:t>Also allow structure? ordering and grouping (to create storyboards)</a:t>
            </a:r>
          </a:p>
          <a:p>
            <a:r>
              <a:rPr lang="en-US" dirty="0"/>
              <a:t>Used to create artifacts? </a:t>
            </a:r>
            <a:r>
              <a:rPr lang="en-US" dirty="0" err="1"/>
              <a:t>Eg</a:t>
            </a:r>
            <a:r>
              <a:rPr lang="en-US" dirty="0"/>
              <a:t> turn an indented list into requirements or releases</a:t>
            </a:r>
          </a:p>
        </p:txBody>
      </p:sp>
    </p:spTree>
    <p:extLst>
      <p:ext uri="{BB962C8B-B14F-4D97-AF65-F5344CB8AC3E}">
        <p14:creationId xmlns:p14="http://schemas.microsoft.com/office/powerpoint/2010/main" val="12343805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A630-F467-4645-8553-5FEED9C6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Estimates </a:t>
            </a:r>
            <a:r>
              <a:rPr lang="en-US"/>
              <a:t>and EVM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FABD-52ED-4639-A6AE-BBD2788B3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budgets, as well as resources to plan, track, manage projects</a:t>
            </a:r>
          </a:p>
          <a:p>
            <a:r>
              <a:rPr lang="en-US" dirty="0"/>
              <a:t>Can link time by person to an hourly rate to feed into billing</a:t>
            </a:r>
          </a:p>
          <a:p>
            <a:r>
              <a:rPr lang="en-US" dirty="0"/>
              <a:t>Should billing and tracking be 100% within </a:t>
            </a:r>
            <a:r>
              <a:rPr lang="en-US" dirty="0" err="1"/>
              <a:t>SpiraPlan</a:t>
            </a:r>
            <a:r>
              <a:rPr lang="en-US" dirty="0"/>
              <a:t> or are there clear enough market leaders we can concentrate on integrating with?</a:t>
            </a:r>
          </a:p>
          <a:p>
            <a:r>
              <a:rPr lang="en-US" dirty="0"/>
              <a:t>How important is it for </a:t>
            </a:r>
            <a:r>
              <a:rPr lang="en-US" dirty="0" err="1"/>
              <a:t>SpiraPlan</a:t>
            </a:r>
            <a:r>
              <a:rPr lang="en-US" dirty="0"/>
              <a:t> to meet the EVM guidelines?</a:t>
            </a:r>
          </a:p>
        </p:txBody>
      </p:sp>
    </p:spTree>
    <p:extLst>
      <p:ext uri="{BB962C8B-B14F-4D97-AF65-F5344CB8AC3E}">
        <p14:creationId xmlns:p14="http://schemas.microsoft.com/office/powerpoint/2010/main" val="145132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Updates – New Product Logos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03AE6-579E-4C3F-A749-B7013208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9" y="1385028"/>
            <a:ext cx="10515600" cy="48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EAF1-F067-4862-8DEE-EC63A312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Source Code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79FA-AF8F-4A1F-932F-DF448DCB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source code is read only</a:t>
            </a:r>
          </a:p>
          <a:p>
            <a:r>
              <a:rPr lang="en-US" dirty="0"/>
              <a:t>Add line level interactions and</a:t>
            </a:r>
            <a:br>
              <a:rPr lang="en-US" dirty="0"/>
            </a:br>
            <a:r>
              <a:rPr lang="en-US" dirty="0"/>
              <a:t>workflow processes to source code</a:t>
            </a:r>
          </a:p>
          <a:p>
            <a:r>
              <a:rPr lang="en-US" dirty="0"/>
              <a:t>Processes: code reviews and approval, potentially pull requests or branch merging</a:t>
            </a:r>
          </a:p>
          <a:p>
            <a:r>
              <a:rPr lang="en-US" dirty="0"/>
              <a:t>Line level interactions: comments, responses and questions, as part of a process as above</a:t>
            </a:r>
          </a:p>
          <a:p>
            <a:r>
              <a:rPr lang="en-US" dirty="0"/>
              <a:t>More powerful file view tools, including comparing two versions of a file live in the browser</a:t>
            </a:r>
          </a:p>
          <a:p>
            <a:endParaRPr lang="en-US" dirty="0"/>
          </a:p>
        </p:txBody>
      </p:sp>
      <p:pic>
        <p:nvPicPr>
          <p:cNvPr id="2050" name="Picture 2" descr="TaraVault and SpiraTeam ALM">
            <a:extLst>
              <a:ext uri="{FF2B5EF4-FFF2-40B4-BE49-F238E27FC236}">
                <a16:creationId xmlns:a16="http://schemas.microsoft.com/office/drawing/2014/main" id="{A3E73658-86A1-4AB6-AEA5-64605C58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83" y="966362"/>
            <a:ext cx="4133850" cy="2095500"/>
          </a:xfrm>
          <a:prstGeom prst="rect">
            <a:avLst/>
          </a:prstGeom>
          <a:noFill/>
          <a:ln>
            <a:solidFill>
              <a:srgbClr val="93A1A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86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Demo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7F29A1-3965-4076-AF69-92FDE26420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047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7D3A-9499-4897-B949-1BB29465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Showcase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701C0-A772-4AED-8150-754DD8491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0B277-AFC5-4C7D-BE20-786B3ED26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45" y="446469"/>
            <a:ext cx="2575207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764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3388D-9C9C-44F2-AE1D-E7FFF7A7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Rapise 5.7 Supports</a:t>
            </a:r>
            <a:endParaRPr lang="en-US" dirty="0"/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9B6239A0-ABF9-4F5A-AEB8-C9AD0F7729F6}"/>
              </a:ext>
            </a:extLst>
          </p:cNvPr>
          <p:cNvGrpSpPr>
            <a:grpSpLocks/>
          </p:cNvGrpSpPr>
          <p:nvPr/>
        </p:nvGrpSpPr>
        <p:grpSpPr bwMode="auto">
          <a:xfrm>
            <a:off x="1930893" y="2909749"/>
            <a:ext cx="8229600" cy="2103438"/>
            <a:chOff x="288" y="1818"/>
            <a:chExt cx="5424" cy="1325"/>
          </a:xfrm>
        </p:grpSpPr>
        <p:sp>
          <p:nvSpPr>
            <p:cNvPr id="7" name="Line 35">
              <a:extLst>
                <a:ext uri="{FF2B5EF4-FFF2-40B4-BE49-F238E27FC236}">
                  <a16:creationId xmlns:a16="http://schemas.microsoft.com/office/drawing/2014/main" id="{620F6289-9035-44C2-B043-C239253E1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Line 36">
              <a:extLst>
                <a:ext uri="{FF2B5EF4-FFF2-40B4-BE49-F238E27FC236}">
                  <a16:creationId xmlns:a16="http://schemas.microsoft.com/office/drawing/2014/main" id="{832396FF-0152-4BAA-8ECD-F7DDCAEE7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Line 37">
              <a:extLst>
                <a:ext uri="{FF2B5EF4-FFF2-40B4-BE49-F238E27FC236}">
                  <a16:creationId xmlns:a16="http://schemas.microsoft.com/office/drawing/2014/main" id="{29AF93EE-7453-494E-8AAD-2E05822C7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Line 38">
            <a:extLst>
              <a:ext uri="{FF2B5EF4-FFF2-40B4-BE49-F238E27FC236}">
                <a16:creationId xmlns:a16="http://schemas.microsoft.com/office/drawing/2014/main" id="{C90F1486-F10A-4850-A9AB-8404393E82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3693" y="1852474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0B36F915-3DD3-4724-BBAE-37E4B282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185247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Web Applications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1C77AA5F-180E-4003-AF39-7BA14A0E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2928799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Cross-Platform Technologies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9CA88F02-5FC3-4D55-8180-71FFE303A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5083037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Unit Test Frameworks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89200971-9258-4D16-9E6D-5E6E2E8B9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400512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</a:rPr>
              <a:t>Desktop Applications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139828D7-41A8-40B5-B1EF-AB2C7042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185247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Mobile Applications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68D46700-2259-4F2E-8415-17372F57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2928799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Windows Applications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E2C63DFE-2D70-468E-B67A-C9B21D39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5083037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Integrations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9F8F3C99-E121-43EC-AB16-F57F4C8F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400512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</a:rPr>
              <a:t>Web Applications</a:t>
            </a:r>
          </a:p>
        </p:txBody>
      </p:sp>
      <p:pic>
        <p:nvPicPr>
          <p:cNvPr id="19" name="Picture 2" descr="https://www.inflectra.com/GraphicsViewer.aspx?url=SpiraTest/Integrations/Automated-Testing-Tools.xml&amp;name=wordml://03000001.png">
            <a:extLst>
              <a:ext uri="{FF2B5EF4-FFF2-40B4-BE49-F238E27FC236}">
                <a16:creationId xmlns:a16="http://schemas.microsoft.com/office/drawing/2014/main" id="{C6774DF7-40B2-4F58-884D-5EF47A7A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93" y="5357674"/>
            <a:ext cx="6238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www.inflectra.com/GraphicsViewer.aspx?url=SpiraTest/Integrations/Automated-Testing-Tools.xml&amp;name=wordml://03000002.png">
            <a:extLst>
              <a:ext uri="{FF2B5EF4-FFF2-40B4-BE49-F238E27FC236}">
                <a16:creationId xmlns:a16="http://schemas.microsoft.com/office/drawing/2014/main" id="{E5EA01E8-7B1A-4193-A763-B2390D60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56" y="5448162"/>
            <a:ext cx="143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https://www.inflectra.com/GraphicsViewer.aspx?url=SpiraTest/Integrations/Unit-Test-Frameworks.xml&amp;name=wordml://03000001.png">
            <a:extLst>
              <a:ext uri="{FF2B5EF4-FFF2-40B4-BE49-F238E27FC236}">
                <a16:creationId xmlns:a16="http://schemas.microsoft.com/office/drawing/2014/main" id="{DFA75443-428A-483E-B865-FBDC9AE5D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93" y="5433874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Windows">
            <a:extLst>
              <a:ext uri="{FF2B5EF4-FFF2-40B4-BE49-F238E27FC236}">
                <a16:creationId xmlns:a16="http://schemas.microsoft.com/office/drawing/2014/main" id="{80658E85-14CC-4CE9-93C0-4FE44E50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300274"/>
            <a:ext cx="18383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C25BB7C-B943-47E9-91D2-83416E9D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6" y="3036749"/>
            <a:ext cx="1501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D124033F-EE86-4298-AE65-C4DD3E51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18" y="3568562"/>
            <a:ext cx="17716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5A07204D-CE4D-4A8F-AB64-5594D16A8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18" y="2235062"/>
            <a:ext cx="26892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Apple iOS">
            <a:extLst>
              <a:ext uri="{FF2B5EF4-FFF2-40B4-BE49-F238E27FC236}">
                <a16:creationId xmlns:a16="http://schemas.microsoft.com/office/drawing/2014/main" id="{A5FF3407-118F-4B80-8C62-A2140794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93" y="2160449"/>
            <a:ext cx="141763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000D300-2673-48F1-B534-8CFBE9079E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43" y="5360849"/>
            <a:ext cx="1755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CF4806F6-8E6D-4826-AC78-73DC1697FB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93" y="3257412"/>
            <a:ext cx="7794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D4F6B04C-1C36-4C91-80EA-77E04FBF23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06" y="3243124"/>
            <a:ext cx="111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8" descr="https://www.inflectra.com/GraphicsViewer.aspx?url=SpiraTeam/Integrations/Integrated-Development-Environments.xml&amp;name=wordml://03000007.png">
            <a:extLst>
              <a:ext uri="{FF2B5EF4-FFF2-40B4-BE49-F238E27FC236}">
                <a16:creationId xmlns:a16="http://schemas.microsoft.com/office/drawing/2014/main" id="{2C2B5DCF-B631-4901-8FDC-2E1042C3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93" y="3271699"/>
            <a:ext cx="1320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F387A9DE-97A0-43A4-A451-58E71367A8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68" y="4305162"/>
            <a:ext cx="1574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D50C69EB-CBA5-4170-A586-C44854C8AE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18" y="4367074"/>
            <a:ext cx="16922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8EC795E8-4A1F-40FC-8FEC-220ECBC82E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68" y="5433874"/>
            <a:ext cx="22320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30DB9A1-C4EB-493D-8479-A74F9DAEA7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2818" y="2136583"/>
            <a:ext cx="1963082" cy="6096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5AF28A2-0FE5-46EE-905B-9BC92F68107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93" y="4263563"/>
            <a:ext cx="1222378" cy="7673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074C4B0-CAD7-4C17-941E-268F271EFEB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4284524"/>
            <a:ext cx="1961055" cy="6168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2FEA5B5-6E8B-46DD-8C1B-498C4B33C8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96" y="4058019"/>
            <a:ext cx="1038074" cy="8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35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FA4814-55C9-4B8A-9964-6F28A334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Visual Language (RVL)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787026-0667-4C0A-8E4C-7A7440C0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1293"/>
            <a:ext cx="10515600" cy="1045670"/>
          </a:xfrm>
        </p:spPr>
        <p:txBody>
          <a:bodyPr/>
          <a:lstStyle/>
          <a:p>
            <a:r>
              <a:rPr lang="en-US" dirty="0"/>
              <a:t>Easier to use by analysts vs. programmers</a:t>
            </a:r>
          </a:p>
          <a:p>
            <a:r>
              <a:rPr lang="en-US" dirty="0"/>
              <a:t>Easier to maintain.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5006A-FAEA-40B8-9FA2-8D5ACA95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64" y="1526959"/>
            <a:ext cx="8279167" cy="33625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36166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FA4814-55C9-4B8A-9964-6F28A334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Testing – New Editor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9B42C-597A-42A5-9287-0690EAA8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523716"/>
            <a:ext cx="9610725" cy="4490457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832349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CEAE-C31E-4694-AA0F-F141A33B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Process Automation (RPA)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7B53CF-E6BB-4C9D-8ABB-81A7677DCCA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9884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251F-0F6E-4A23-8CB8-7E66D6E3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 Scenarios &amp;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55AE-9CB9-408C-8B3F-935B1CC00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a form based on data in external file</a:t>
            </a:r>
          </a:p>
          <a:p>
            <a:r>
              <a:rPr lang="en-US" dirty="0"/>
              <a:t>Create a record from incoming email</a:t>
            </a:r>
          </a:p>
          <a:p>
            <a:r>
              <a:rPr lang="en-US" dirty="0"/>
              <a:t>Import data from a spreadsheet or third-party system</a:t>
            </a:r>
          </a:p>
          <a:p>
            <a:r>
              <a:rPr lang="en-US" dirty="0"/>
              <a:t>Web scraping</a:t>
            </a:r>
          </a:p>
          <a:p>
            <a:r>
              <a:rPr lang="en-US" dirty="0"/>
              <a:t>Screen scraping</a:t>
            </a:r>
          </a:p>
          <a:p>
            <a:r>
              <a:rPr lang="en-US" dirty="0"/>
              <a:t>Terminal automation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6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F8D8-CCBF-41D3-8137-AAD3ACE5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6 – Bye </a:t>
            </a:r>
            <a:r>
              <a:rPr lang="en-US" dirty="0" err="1"/>
              <a:t>Bye</a:t>
            </a:r>
            <a:r>
              <a:rPr lang="en-US" dirty="0"/>
              <a:t> Ribbon!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5B7A8-F050-4BDD-A19A-C1BD79D3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58" y="1542927"/>
            <a:ext cx="8746092" cy="4507039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165149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8E94-48D7-46E0-B852-66B18E43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6 - Hello… Menus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15ADB-E8E3-4158-9DDD-D40F81112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4852"/>
            <a:ext cx="5002450" cy="2843373"/>
          </a:xfrm>
          <a:prstGeom prst="rect">
            <a:avLst/>
          </a:prstGeom>
          <a:ln>
            <a:solidFill>
              <a:srgbClr val="586E75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8A410B-8ED1-4C9C-9B1C-FEA9F8E93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04852"/>
            <a:ext cx="5119995" cy="3107384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276979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Updates - Countries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78401-0A3C-4DE7-917E-2F41EFB9D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Sales Offices Opened in the following countries: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9C35F-A501-445D-AFBC-25AAA613F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081" y="2525069"/>
            <a:ext cx="3314286" cy="3390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A0053-9437-47E5-A4CD-2CA480FF4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25068"/>
            <a:ext cx="3505200" cy="33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377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Demo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7F29A1-3965-4076-AF69-92FDE26420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622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7CB0-A85E-45E6-9B57-CA201331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KronoDesk</a:t>
            </a:r>
            <a:r>
              <a:rPr lang="en-US" dirty="0"/>
              <a:t> 3.0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056AA-FBDF-47A7-B887-F1198AFA1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F79B2-1830-43FB-988B-71AF53A26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14" y="385277"/>
            <a:ext cx="3845501" cy="8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079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C57F41-1E2B-4755-ABD2-4C66C128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KronoDesk</a:t>
            </a:r>
            <a:r>
              <a:rPr lang="en-US" dirty="0"/>
              <a:t> 3.0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0B99A-C510-42C7-9B29-FCDE752CC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009"/>
            <a:ext cx="10515600" cy="662598"/>
          </a:xfrm>
        </p:spPr>
        <p:txBody>
          <a:bodyPr>
            <a:normAutofit/>
          </a:bodyPr>
          <a:lstStyle/>
          <a:p>
            <a:r>
              <a:rPr lang="en-US" dirty="0"/>
              <a:t>Support Groups, SLAs, Escalations &amp; UI Changes: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40895-D142-45E5-9AAC-140E8D518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75411"/>
            <a:ext cx="8880074" cy="414403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938928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0325B1-6644-4BA1-AB2E-BBEE7124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65213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</a:t>
            </a:r>
            <a:r>
              <a:rPr lang="en-US" dirty="0"/>
              <a:t> EU Cloud Hosting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78401-0A3C-4DE7-917E-2F41EFB9D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DATIS</a:t>
            </a:r>
          </a:p>
          <a:p>
            <a:pPr lvl="1"/>
            <a:r>
              <a:rPr lang="en-US" dirty="0"/>
              <a:t>Hosted in Mannheim, Germany</a:t>
            </a:r>
          </a:p>
          <a:p>
            <a:pPr lvl="1"/>
            <a:r>
              <a:rPr lang="en-US" dirty="0"/>
              <a:t>Enterprise Grade Data Center</a:t>
            </a:r>
          </a:p>
          <a:p>
            <a:pPr lvl="1"/>
            <a:r>
              <a:rPr lang="en-US" dirty="0"/>
              <a:t>100% Green Energy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Amazon Web Services (AWS)</a:t>
            </a:r>
          </a:p>
          <a:p>
            <a:pPr lvl="1"/>
            <a:r>
              <a:rPr lang="en-US" dirty="0"/>
              <a:t>Hosted in Ireland</a:t>
            </a:r>
          </a:p>
          <a:p>
            <a:pPr lvl="1"/>
            <a:r>
              <a:rPr lang="en-US" dirty="0"/>
              <a:t>Amazon EC2</a:t>
            </a:r>
          </a:p>
          <a:p>
            <a:pPr lvl="1"/>
            <a:r>
              <a:rPr lang="en-US" dirty="0"/>
              <a:t>Amazon EBS Encrypted Volumes</a:t>
            </a:r>
          </a:p>
        </p:txBody>
      </p:sp>
      <p:pic>
        <p:nvPicPr>
          <p:cNvPr id="1026" name="Picture 2" descr="Amazon Web Services">
            <a:extLst>
              <a:ext uri="{FF2B5EF4-FFF2-40B4-BE49-F238E27FC236}">
                <a16:creationId xmlns:a16="http://schemas.microsoft.com/office/drawing/2014/main" id="{414FC846-5385-4BDE-ADC0-66EB1DDD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72" y="4001294"/>
            <a:ext cx="33337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EEB8E-1416-4F7E-902E-BEDEB834F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94" y="1532731"/>
            <a:ext cx="2381250" cy="15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B9F8A2-E150-48CA-9314-1D0C833F6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38" y="1884760"/>
            <a:ext cx="3238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9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B2F4088-A691-4C07-8E8B-D4358D49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2318239"/>
            <a:ext cx="6115050" cy="3162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</a:rPr>
              <a:t>Agile Program &amp; Portfolio Management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D4A94-446B-4F50-BE06-E119926C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3118339"/>
            <a:ext cx="5772150" cy="2324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</a:rPr>
              <a:t>Application Lifecycle Management (ALM)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268EFA4-056F-4F52-A6FA-6F542A9D3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Inflectra</a:t>
            </a:r>
            <a:r>
              <a:rPr lang="en-US" altLang="en-US" baseline="30000"/>
              <a:t>®</a:t>
            </a:r>
            <a:r>
              <a:rPr lang="en-US" altLang="en-US"/>
              <a:t> Product Suite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9055E9EA-EFB1-4AD8-B39C-B8236A33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3937489"/>
            <a:ext cx="5429250" cy="9715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&amp; Bug Tracking</a:t>
            </a: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54426C5B-A3BD-4222-AE5E-473B2D37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1480039"/>
            <a:ext cx="6115050" cy="685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KronoDesk</a:t>
            </a:r>
            <a:r>
              <a:rPr lang="en-US" baseline="30000" dirty="0">
                <a:solidFill>
                  <a:srgbClr val="F79910"/>
                </a:solidFill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Support &amp; Help Desk Ticketing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4874D4B-79BB-478C-9C2A-57D28348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5594839"/>
            <a:ext cx="6115050" cy="685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Automation (Web, GUI, Services)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BF977E3-A468-491D-BCAB-E6FB723B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4985239"/>
            <a:ext cx="5429250" cy="3429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Source Code Management</a:t>
            </a:r>
          </a:p>
        </p:txBody>
      </p:sp>
    </p:spTree>
    <p:extLst>
      <p:ext uri="{BB962C8B-B14F-4D97-AF65-F5344CB8AC3E}">
        <p14:creationId xmlns:p14="http://schemas.microsoft.com/office/powerpoint/2010/main" val="319831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Product Releases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78401-0A3C-4DE7-917E-2F41EFB9D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SpiraTest, SpiraPlan &amp; SpiraTeam</a:t>
            </a:r>
          </a:p>
          <a:p>
            <a:pPr lvl="1"/>
            <a:r>
              <a:rPr lang="en-US" dirty="0"/>
              <a:t>5.3 – Exploratory and data-driven testing</a:t>
            </a:r>
          </a:p>
          <a:p>
            <a:pPr lvl="1"/>
            <a:r>
              <a:rPr lang="en-US" dirty="0"/>
              <a:t>5.4 – Program management, Scrum, Kanban task/incident boards</a:t>
            </a:r>
          </a:p>
          <a:p>
            <a:r>
              <a:rPr lang="en-US" dirty="0"/>
              <a:t>Rapise</a:t>
            </a:r>
          </a:p>
          <a:p>
            <a:pPr lvl="1"/>
            <a:r>
              <a:rPr lang="en-US" dirty="0"/>
              <a:t>5.5 – Codeless Data Driven Testing &amp; Salesforce classic support</a:t>
            </a:r>
          </a:p>
          <a:p>
            <a:pPr lvl="1"/>
            <a:r>
              <a:rPr lang="en-US" dirty="0"/>
              <a:t>5.6 – Support for Dynamics Business Central &amp; Salesforce Lightning</a:t>
            </a:r>
          </a:p>
          <a:p>
            <a:pPr lvl="1"/>
            <a:r>
              <a:rPr lang="en-US" dirty="0"/>
              <a:t>5.7 – Integrated Spreadsheet Editor for Test Data Management</a:t>
            </a:r>
          </a:p>
          <a:p>
            <a:r>
              <a:rPr lang="en-US" dirty="0" err="1"/>
              <a:t>KronoDesk</a:t>
            </a:r>
            <a:endParaRPr lang="en-US" dirty="0"/>
          </a:p>
          <a:p>
            <a:pPr lvl="1"/>
            <a:r>
              <a:rPr lang="en-US" dirty="0"/>
              <a:t>2.1 – Support for user organizations and UI enhancements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21971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614</TotalTime>
  <Words>1495</Words>
  <Application>Microsoft Office PowerPoint</Application>
  <PresentationFormat>Widescreen</PresentationFormat>
  <Paragraphs>338</Paragraphs>
  <Slides>63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Wingdings</vt:lpstr>
      <vt:lpstr>Arial</vt:lpstr>
      <vt:lpstr>Kanit</vt:lpstr>
      <vt:lpstr>Calibri</vt:lpstr>
      <vt:lpstr>Josefin Sans</vt:lpstr>
      <vt:lpstr>Inflectra content</vt:lpstr>
      <vt:lpstr>Inflectra titles</vt:lpstr>
      <vt:lpstr>PowerPoint Presentation</vt:lpstr>
      <vt:lpstr>Agenda</vt:lpstr>
      <vt:lpstr>Company News</vt:lpstr>
      <vt:lpstr>Company Updates – New Website</vt:lpstr>
      <vt:lpstr>Company Updates – New Product Logos</vt:lpstr>
      <vt:lpstr>Company Updates - Countries</vt:lpstr>
      <vt:lpstr>Spira EU Cloud Hosting Options</vt:lpstr>
      <vt:lpstr>The Inflectra® Product Suite</vt:lpstr>
      <vt:lpstr>2018 Product Releases</vt:lpstr>
      <vt:lpstr>2018 Conferences</vt:lpstr>
      <vt:lpstr>2019 Conferences (Current Plans)</vt:lpstr>
      <vt:lpstr>Meetup Sponsorships</vt:lpstr>
      <vt:lpstr>Spira 5.x Updates</vt:lpstr>
      <vt:lpstr>Highlights from Spira 5.0 – 5.4</vt:lpstr>
      <vt:lpstr>The “New” SpiraPlan</vt:lpstr>
      <vt:lpstr>SpiraPlan – The Enterprise Lifecycle Solution</vt:lpstr>
      <vt:lpstr>SpiraPlan – Enterprise Agile Planning</vt:lpstr>
      <vt:lpstr>PTA Presentation</vt:lpstr>
      <vt:lpstr>Our Partnership with PTA &amp; DATIS</vt:lpstr>
      <vt:lpstr>Spira 6 Roadmap</vt:lpstr>
      <vt:lpstr>SpiraPlan 6.0</vt:lpstr>
      <vt:lpstr>Updated Navigation &amp; UI</vt:lpstr>
      <vt:lpstr>Updated Navigation &amp; UI</vt:lpstr>
      <vt:lpstr>Updated Navigation &amp; UI</vt:lpstr>
      <vt:lpstr>Project Templates</vt:lpstr>
      <vt:lpstr>Project Templates</vt:lpstr>
      <vt:lpstr>Project Templates</vt:lpstr>
      <vt:lpstr>Document Workflows</vt:lpstr>
      <vt:lpstr>Enterprise Risk Management</vt:lpstr>
      <vt:lpstr>SpiraPlan 6.1</vt:lpstr>
      <vt:lpstr>Portfolio &amp; Program Management</vt:lpstr>
      <vt:lpstr>Projects, Programs as Artifacts</vt:lpstr>
      <vt:lpstr>Dates &amp; Progress Across the Portfolio</vt:lpstr>
      <vt:lpstr>Program Planning Roadmaps &amp; Milestones</vt:lpstr>
      <vt:lpstr>GANTT Chart View</vt:lpstr>
      <vt:lpstr>SpiraPlan 6.2</vt:lpstr>
      <vt:lpstr>Baselining = Snapshots</vt:lpstr>
      <vt:lpstr>Baselining to a Release</vt:lpstr>
      <vt:lpstr>Changes to History Tracking</vt:lpstr>
      <vt:lpstr>Risk-Based Testing</vt:lpstr>
      <vt:lpstr>Teams and Tracks</vt:lpstr>
      <vt:lpstr>Tracks</vt:lpstr>
      <vt:lpstr>SpiraPlan 6.3</vt:lpstr>
      <vt:lpstr>Schedule &amp; Resource Planning</vt:lpstr>
      <vt:lpstr>Schedule &amp; Resource Planning</vt:lpstr>
      <vt:lpstr>Timecards and Time Tracking</vt:lpstr>
      <vt:lpstr>SpiraPlan 6.4</vt:lpstr>
      <vt:lpstr>Capturing Unstructured Information</vt:lpstr>
      <vt:lpstr>Financial Estimates and EVM Management</vt:lpstr>
      <vt:lpstr>Improved Source Code Tools</vt:lpstr>
      <vt:lpstr>Application Demo</vt:lpstr>
      <vt:lpstr>Rapise Showcase</vt:lpstr>
      <vt:lpstr>Rapise 5.7 Supports</vt:lpstr>
      <vt:lpstr>Rapise Visual Language (RVL)</vt:lpstr>
      <vt:lpstr>Data-Driven Testing – New Editor</vt:lpstr>
      <vt:lpstr>Robotic Process Automation (RPA)</vt:lpstr>
      <vt:lpstr>RPA Scenarios &amp; Tasks</vt:lpstr>
      <vt:lpstr>Rapise 6 – Bye Bye Ribbon!</vt:lpstr>
      <vt:lpstr>Rapise 6 - Hello… Menus</vt:lpstr>
      <vt:lpstr>Application Demo</vt:lpstr>
      <vt:lpstr>KronoDesk 3.0</vt:lpstr>
      <vt:lpstr>KronoDesk 3.0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Sandman</cp:lastModifiedBy>
  <cp:revision>62</cp:revision>
  <cp:lastPrinted>2017-03-07T16:58:37Z</cp:lastPrinted>
  <dcterms:created xsi:type="dcterms:W3CDTF">2018-11-07T14:53:45Z</dcterms:created>
  <dcterms:modified xsi:type="dcterms:W3CDTF">2018-11-18T17:24:56Z</dcterms:modified>
</cp:coreProperties>
</file>